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 id="2147483684" r:id="rId5"/>
    <p:sldMasterId id="2147483701" r:id="rId6"/>
    <p:sldMasterId id="2147483710" r:id="rId7"/>
    <p:sldMasterId id="2147483713" r:id="rId8"/>
    <p:sldMasterId id="2147483729" r:id="rId9"/>
  </p:sldMasterIdLst>
  <p:notesMasterIdLst>
    <p:notesMasterId r:id="rId62"/>
  </p:notesMasterIdLst>
  <p:sldIdLst>
    <p:sldId id="1903" r:id="rId10"/>
    <p:sldId id="1913" r:id="rId11"/>
    <p:sldId id="1860" r:id="rId12"/>
    <p:sldId id="1884" r:id="rId13"/>
    <p:sldId id="1856" r:id="rId14"/>
    <p:sldId id="266" r:id="rId15"/>
    <p:sldId id="267" r:id="rId16"/>
    <p:sldId id="258" r:id="rId17"/>
    <p:sldId id="268" r:id="rId18"/>
    <p:sldId id="263" r:id="rId19"/>
    <p:sldId id="264" r:id="rId20"/>
    <p:sldId id="1905" r:id="rId21"/>
    <p:sldId id="1850" r:id="rId22"/>
    <p:sldId id="1906" r:id="rId23"/>
    <p:sldId id="1907" r:id="rId24"/>
    <p:sldId id="1908" r:id="rId25"/>
    <p:sldId id="260" r:id="rId26"/>
    <p:sldId id="1900" r:id="rId27"/>
    <p:sldId id="1796" r:id="rId28"/>
    <p:sldId id="1797" r:id="rId29"/>
    <p:sldId id="1914" r:id="rId30"/>
    <p:sldId id="259" r:id="rId31"/>
    <p:sldId id="1915" r:id="rId32"/>
    <p:sldId id="1801" r:id="rId33"/>
    <p:sldId id="1812" r:id="rId34"/>
    <p:sldId id="1811" r:id="rId35"/>
    <p:sldId id="1910" r:id="rId36"/>
    <p:sldId id="1909" r:id="rId37"/>
    <p:sldId id="1842" r:id="rId38"/>
    <p:sldId id="284" r:id="rId39"/>
    <p:sldId id="1912" r:id="rId40"/>
    <p:sldId id="1840" r:id="rId41"/>
    <p:sldId id="1841" r:id="rId42"/>
    <p:sldId id="1843" r:id="rId43"/>
    <p:sldId id="1845" r:id="rId44"/>
    <p:sldId id="1847" r:id="rId45"/>
    <p:sldId id="1846" r:id="rId46"/>
    <p:sldId id="1848" r:id="rId47"/>
    <p:sldId id="1849" r:id="rId48"/>
    <p:sldId id="1851" r:id="rId49"/>
    <p:sldId id="1844" r:id="rId50"/>
    <p:sldId id="289" r:id="rId51"/>
    <p:sldId id="1911" r:id="rId52"/>
    <p:sldId id="1872" r:id="rId53"/>
    <p:sldId id="1873" r:id="rId54"/>
    <p:sldId id="1874" r:id="rId55"/>
    <p:sldId id="1875" r:id="rId56"/>
    <p:sldId id="1876" r:id="rId57"/>
    <p:sldId id="1877" r:id="rId58"/>
    <p:sldId id="1878" r:id="rId59"/>
    <p:sldId id="1901" r:id="rId60"/>
    <p:sldId id="1899"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8AF22E-4395-8C3D-3874-A21A1ECF8381}" name="Czehut, Katherine" initials="CK" userId="S::kczehut@doe.nj.gov::f40278c2-1b2f-4f9a-8f81-7971f435039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zehut, Katherine" initials="CK" lastIdx="3" clrIdx="0">
    <p:extLst>
      <p:ext uri="{19B8F6BF-5375-455C-9EA6-DF929625EA0E}">
        <p15:presenceInfo xmlns:p15="http://schemas.microsoft.com/office/powerpoint/2012/main" userId="S-1-5-21-2017986614-23424109-2091147243-39840" providerId="AD"/>
      </p:ext>
    </p:extLst>
  </p:cmAuthor>
  <p:cmAuthor id="2" name="Allen, Kelly" initials="AK" lastIdx="19" clrIdx="1">
    <p:extLst>
      <p:ext uri="{19B8F6BF-5375-455C-9EA6-DF929625EA0E}">
        <p15:presenceInfo xmlns:p15="http://schemas.microsoft.com/office/powerpoint/2012/main" userId="S::kallen@doe.nj.gov::00e8c9ca-b360-4df5-9ab7-a135930b3170" providerId="AD"/>
      </p:ext>
    </p:extLst>
  </p:cmAuthor>
  <p:cmAuthor id="3" name="Petino, Damian" initials="PD" lastIdx="22" clrIdx="2">
    <p:extLst>
      <p:ext uri="{19B8F6BF-5375-455C-9EA6-DF929625EA0E}">
        <p15:presenceInfo xmlns:p15="http://schemas.microsoft.com/office/powerpoint/2012/main" userId="S::dpetino@doe.nj.gov::12a8a728-970f-47a1-8ffd-7d4e2b840f7e" providerId="AD"/>
      </p:ext>
    </p:extLst>
  </p:cmAuthor>
  <p:cmAuthor id="4" name="Ehling, Kathleen" initials="EK" lastIdx="7" clrIdx="3">
    <p:extLst>
      <p:ext uri="{19B8F6BF-5375-455C-9EA6-DF929625EA0E}">
        <p15:presenceInfo xmlns:p15="http://schemas.microsoft.com/office/powerpoint/2012/main" userId="S::kehling@doe.nj.gov::0e8e584d-e448-49b8-afc8-3a6c7b8b3d7d" providerId="AD"/>
      </p:ext>
    </p:extLst>
  </p:cmAuthor>
  <p:cmAuthor id="5" name="Haake, Barbara" initials="HB" lastIdx="1" clrIdx="4">
    <p:extLst>
      <p:ext uri="{19B8F6BF-5375-455C-9EA6-DF929625EA0E}">
        <p15:presenceInfo xmlns:p15="http://schemas.microsoft.com/office/powerpoint/2012/main" userId="S::bhaake@doe.nj.gov::f0f0253b-2a5a-4460-b2e0-3aba2fd3e2e5" providerId="AD"/>
      </p:ext>
    </p:extLst>
  </p:cmAuthor>
  <p:cmAuthor id="6" name="Wright, Anthony" initials="WA" lastIdx="3" clrIdx="5">
    <p:extLst>
      <p:ext uri="{19B8F6BF-5375-455C-9EA6-DF929625EA0E}">
        <p15:presenceInfo xmlns:p15="http://schemas.microsoft.com/office/powerpoint/2012/main" userId="S::awright@doe.nj.gov::ade86d4b-72b2-4b59-a57f-c0d52d2508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4519"/>
    <a:srgbClr val="6E2405"/>
    <a:srgbClr val="E9EBF5"/>
    <a:srgbClr val="CFD5EA"/>
    <a:srgbClr val="104E72"/>
    <a:srgbClr val="D9E5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49" autoAdjust="0"/>
    <p:restoredTop sz="92261" autoAdjust="0"/>
  </p:normalViewPr>
  <p:slideViewPr>
    <p:cSldViewPr snapToGrid="0">
      <p:cViewPr varScale="1">
        <p:scale>
          <a:sx n="95" d="100"/>
          <a:sy n="95" d="100"/>
        </p:scale>
        <p:origin x="84" y="258"/>
      </p:cViewPr>
      <p:guideLst/>
    </p:cSldViewPr>
  </p:slideViewPr>
  <p:outlineViewPr>
    <p:cViewPr>
      <p:scale>
        <a:sx n="33" d="100"/>
        <a:sy n="33" d="100"/>
      </p:scale>
      <p:origin x="0" y="-1994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commentAuthors" Target="commentAuthors.xml"/><Relationship Id="rId68"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9070A-7D44-4A6C-93B4-C8998FFD69BC}" type="datetimeFigureOut">
              <a:rPr lang="en-US" smtClean="0"/>
              <a:t>11/9/2022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FC84A-B61C-4A46-BCC0-0080EAFB636E}" type="slidenum">
              <a:rPr lang="en-US" smtClean="0"/>
              <a:t>‹#›</a:t>
            </a:fld>
            <a:endParaRPr lang="en-US" dirty="0"/>
          </a:p>
        </p:txBody>
      </p:sp>
    </p:spTree>
    <p:extLst>
      <p:ext uri="{BB962C8B-B14F-4D97-AF65-F5344CB8AC3E}">
        <p14:creationId xmlns:p14="http://schemas.microsoft.com/office/powerpoint/2010/main" val="351882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1</a:t>
            </a:fld>
            <a:endParaRPr lang="en-US" dirty="0"/>
          </a:p>
        </p:txBody>
      </p:sp>
    </p:spTree>
    <p:extLst>
      <p:ext uri="{BB962C8B-B14F-4D97-AF65-F5344CB8AC3E}">
        <p14:creationId xmlns:p14="http://schemas.microsoft.com/office/powerpoint/2010/main" val="1016078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10</a:t>
            </a:fld>
            <a:endParaRPr lang="en-US" dirty="0"/>
          </a:p>
        </p:txBody>
      </p:sp>
    </p:spTree>
    <p:extLst>
      <p:ext uri="{BB962C8B-B14F-4D97-AF65-F5344CB8AC3E}">
        <p14:creationId xmlns:p14="http://schemas.microsoft.com/office/powerpoint/2010/main" val="1555315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11</a:t>
            </a:fld>
            <a:endParaRPr lang="en-US" dirty="0"/>
          </a:p>
        </p:txBody>
      </p:sp>
    </p:spTree>
    <p:extLst>
      <p:ext uri="{BB962C8B-B14F-4D97-AF65-F5344CB8AC3E}">
        <p14:creationId xmlns:p14="http://schemas.microsoft.com/office/powerpoint/2010/main" val="12150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12</a:t>
            </a:fld>
            <a:endParaRPr lang="en-US" dirty="0"/>
          </a:p>
        </p:txBody>
      </p:sp>
    </p:spTree>
    <p:extLst>
      <p:ext uri="{BB962C8B-B14F-4D97-AF65-F5344CB8AC3E}">
        <p14:creationId xmlns:p14="http://schemas.microsoft.com/office/powerpoint/2010/main" val="2485136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13</a:t>
            </a:fld>
            <a:endParaRPr lang="en-US" dirty="0"/>
          </a:p>
        </p:txBody>
      </p:sp>
    </p:spTree>
    <p:extLst>
      <p:ext uri="{BB962C8B-B14F-4D97-AF65-F5344CB8AC3E}">
        <p14:creationId xmlns:p14="http://schemas.microsoft.com/office/powerpoint/2010/main" val="408847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14</a:t>
            </a:fld>
            <a:endParaRPr lang="en-US" dirty="0"/>
          </a:p>
        </p:txBody>
      </p:sp>
    </p:spTree>
    <p:extLst>
      <p:ext uri="{BB962C8B-B14F-4D97-AF65-F5344CB8AC3E}">
        <p14:creationId xmlns:p14="http://schemas.microsoft.com/office/powerpoint/2010/main" val="1726104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15</a:t>
            </a:fld>
            <a:endParaRPr lang="en-US" dirty="0"/>
          </a:p>
        </p:txBody>
      </p:sp>
    </p:spTree>
    <p:extLst>
      <p:ext uri="{BB962C8B-B14F-4D97-AF65-F5344CB8AC3E}">
        <p14:creationId xmlns:p14="http://schemas.microsoft.com/office/powerpoint/2010/main" val="3623283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16</a:t>
            </a:fld>
            <a:endParaRPr lang="en-US" dirty="0"/>
          </a:p>
        </p:txBody>
      </p:sp>
    </p:spTree>
    <p:extLst>
      <p:ext uri="{BB962C8B-B14F-4D97-AF65-F5344CB8AC3E}">
        <p14:creationId xmlns:p14="http://schemas.microsoft.com/office/powerpoint/2010/main" val="201781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17</a:t>
            </a:fld>
            <a:endParaRPr lang="en-US" dirty="0"/>
          </a:p>
        </p:txBody>
      </p:sp>
    </p:spTree>
    <p:extLst>
      <p:ext uri="{BB962C8B-B14F-4D97-AF65-F5344CB8AC3E}">
        <p14:creationId xmlns:p14="http://schemas.microsoft.com/office/powerpoint/2010/main" val="3295042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C1FC84A-B61C-4A46-BCC0-0080EAFB636E}" type="slidenum">
              <a:rPr lang="en-US" smtClean="0"/>
              <a:t>18</a:t>
            </a:fld>
            <a:endParaRPr lang="en-US" dirty="0"/>
          </a:p>
        </p:txBody>
      </p:sp>
    </p:spTree>
    <p:extLst>
      <p:ext uri="{BB962C8B-B14F-4D97-AF65-F5344CB8AC3E}">
        <p14:creationId xmlns:p14="http://schemas.microsoft.com/office/powerpoint/2010/main" val="2727044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solidFill>
                <a:srgbClr val="000000"/>
              </a:solidFill>
            </a:endParaRPr>
          </a:p>
        </p:txBody>
      </p:sp>
      <p:sp>
        <p:nvSpPr>
          <p:cNvPr id="4" name="Slide Number Placeholder 3"/>
          <p:cNvSpPr>
            <a:spLocks noGrp="1"/>
          </p:cNvSpPr>
          <p:nvPr>
            <p:ph type="sldNum" sz="quarter" idx="5"/>
          </p:nvPr>
        </p:nvSpPr>
        <p:spPr/>
        <p:txBody>
          <a:bodyPr/>
          <a:lstStyle/>
          <a:p>
            <a:pPr defTabSz="933237">
              <a:defRPr/>
            </a:pPr>
            <a:fld id="{B97A44F7-5F69-4F06-8F30-FB0E6EC0A151}" type="slidenum">
              <a:rPr lang="en-US">
                <a:solidFill>
                  <a:prstClr val="black"/>
                </a:solidFill>
                <a:latin typeface="Calibri" panose="020F0502020204030204"/>
              </a:rPr>
              <a:pPr defTabSz="933237">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213096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2</a:t>
            </a:fld>
            <a:endParaRPr lang="en-US"/>
          </a:p>
        </p:txBody>
      </p:sp>
    </p:spTree>
    <p:extLst>
      <p:ext uri="{BB962C8B-B14F-4D97-AF65-F5344CB8AC3E}">
        <p14:creationId xmlns:p14="http://schemas.microsoft.com/office/powerpoint/2010/main" val="2507415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a:solidFill>
                <a:srgbClr val="000000"/>
              </a:solidFill>
            </a:endParaRPr>
          </a:p>
        </p:txBody>
      </p:sp>
      <p:sp>
        <p:nvSpPr>
          <p:cNvPr id="4" name="Slide Number Placeholder 3"/>
          <p:cNvSpPr>
            <a:spLocks noGrp="1"/>
          </p:cNvSpPr>
          <p:nvPr>
            <p:ph type="sldNum" sz="quarter" idx="5"/>
          </p:nvPr>
        </p:nvSpPr>
        <p:spPr/>
        <p:txBody>
          <a:bodyPr/>
          <a:lstStyle/>
          <a:p>
            <a:pPr defTabSz="933237">
              <a:defRPr/>
            </a:pPr>
            <a:fld id="{B97A44F7-5F69-4F06-8F30-FB0E6EC0A151}" type="slidenum">
              <a:rPr lang="en-US">
                <a:solidFill>
                  <a:prstClr val="black"/>
                </a:solidFill>
                <a:latin typeface="Calibri" panose="020F0502020204030204"/>
              </a:rPr>
              <a:pPr defTabSz="933237">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842074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dirty="0"/>
          </a:p>
        </p:txBody>
      </p:sp>
      <p:sp>
        <p:nvSpPr>
          <p:cNvPr id="4" name="Slide Number Placeholder 3"/>
          <p:cNvSpPr>
            <a:spLocks noGrp="1"/>
          </p:cNvSpPr>
          <p:nvPr>
            <p:ph type="sldNum" sz="quarter" idx="10"/>
          </p:nvPr>
        </p:nvSpPr>
        <p:spPr/>
        <p:txBody>
          <a:bodyPr/>
          <a:lstStyle/>
          <a:p>
            <a:pPr defTabSz="933237">
              <a:defRPr/>
            </a:pPr>
            <a:fld id="{B97A44F7-5F69-4F06-8F30-FB0E6EC0A151}" type="slidenum">
              <a:rPr lang="en-US">
                <a:solidFill>
                  <a:prstClr val="black"/>
                </a:solidFill>
                <a:latin typeface="Calibri" panose="020F0502020204030204"/>
              </a:rPr>
              <a:pPr defTabSz="933237">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3733979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defTabSz="933237">
              <a:defRPr/>
            </a:pPr>
            <a:fld id="{B97A44F7-5F69-4F06-8F30-FB0E6EC0A151}" type="slidenum">
              <a:rPr lang="en-US">
                <a:solidFill>
                  <a:prstClr val="black"/>
                </a:solidFill>
                <a:latin typeface="Calibri" panose="020F0502020204030204"/>
              </a:rPr>
              <a:pPr defTabSz="933237">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748603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solidFill>
                <a:srgbClr val="000000"/>
              </a:solidFill>
            </a:endParaRPr>
          </a:p>
        </p:txBody>
      </p:sp>
      <p:sp>
        <p:nvSpPr>
          <p:cNvPr id="4" name="Slide Number Placeholder 3"/>
          <p:cNvSpPr>
            <a:spLocks noGrp="1"/>
          </p:cNvSpPr>
          <p:nvPr>
            <p:ph type="sldNum" sz="quarter" idx="5"/>
          </p:nvPr>
        </p:nvSpPr>
        <p:spPr/>
        <p:txBody>
          <a:bodyPr/>
          <a:lstStyle/>
          <a:p>
            <a:pPr defTabSz="933237">
              <a:defRPr/>
            </a:pPr>
            <a:fld id="{B97A44F7-5F69-4F06-8F30-FB0E6EC0A151}" type="slidenum">
              <a:rPr lang="en-US">
                <a:solidFill>
                  <a:prstClr val="black"/>
                </a:solidFill>
                <a:latin typeface="Calibri" panose="020F0502020204030204"/>
              </a:rPr>
              <a:pPr defTabSz="933237">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1199301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pPr defTabSz="933237">
              <a:defRPr/>
            </a:pPr>
            <a:fld id="{B97A44F7-5F69-4F06-8F30-FB0E6EC0A151}" type="slidenum">
              <a:rPr lang="en-US">
                <a:solidFill>
                  <a:prstClr val="black"/>
                </a:solidFill>
                <a:latin typeface="Calibri" panose="020F0502020204030204"/>
              </a:rPr>
              <a:pPr defTabSz="933237">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3151010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1FC84A-B61C-4A46-BCC0-0080EAFB636E}" type="slidenum">
              <a:rPr lang="en-US" smtClean="0"/>
              <a:t>27</a:t>
            </a:fld>
            <a:endParaRPr lang="en-US"/>
          </a:p>
        </p:txBody>
      </p:sp>
    </p:spTree>
    <p:extLst>
      <p:ext uri="{BB962C8B-B14F-4D97-AF65-F5344CB8AC3E}">
        <p14:creationId xmlns:p14="http://schemas.microsoft.com/office/powerpoint/2010/main" val="2526800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C1FC84A-B61C-4A46-BCC0-0080EAFB636E}" type="slidenum">
              <a:rPr lang="en-US" smtClean="0"/>
              <a:t>28</a:t>
            </a:fld>
            <a:endParaRPr lang="en-US" dirty="0"/>
          </a:p>
        </p:txBody>
      </p:sp>
    </p:spTree>
    <p:extLst>
      <p:ext uri="{BB962C8B-B14F-4D97-AF65-F5344CB8AC3E}">
        <p14:creationId xmlns:p14="http://schemas.microsoft.com/office/powerpoint/2010/main" val="1627770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C24396-EA7B-409D-A829-60833BE7BB5C}" type="slidenum">
              <a:rPr lang="en-US" smtClean="0"/>
              <a:t>29</a:t>
            </a:fld>
            <a:endParaRPr lang="en-US"/>
          </a:p>
        </p:txBody>
      </p:sp>
    </p:spTree>
    <p:extLst>
      <p:ext uri="{BB962C8B-B14F-4D97-AF65-F5344CB8AC3E}">
        <p14:creationId xmlns:p14="http://schemas.microsoft.com/office/powerpoint/2010/main" val="2017491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b="1" dirty="0">
              <a:ea typeface="Calibri"/>
              <a:cs typeface="Calibri"/>
            </a:endParaRPr>
          </a:p>
        </p:txBody>
      </p:sp>
      <p:sp>
        <p:nvSpPr>
          <p:cNvPr id="4" name="Slide Number Placeholder 3"/>
          <p:cNvSpPr>
            <a:spLocks noGrp="1"/>
          </p:cNvSpPr>
          <p:nvPr>
            <p:ph type="sldNum" sz="quarter" idx="10"/>
          </p:nvPr>
        </p:nvSpPr>
        <p:spPr/>
        <p:txBody>
          <a:bodyPr/>
          <a:lstStyle/>
          <a:p>
            <a:fld id="{F1C24396-EA7B-409D-A829-60833BE7BB5C}" type="slidenum">
              <a:rPr lang="en-US" smtClean="0"/>
              <a:t>30</a:t>
            </a:fld>
            <a:endParaRPr lang="en-US"/>
          </a:p>
        </p:txBody>
      </p:sp>
    </p:spTree>
    <p:extLst>
      <p:ext uri="{BB962C8B-B14F-4D97-AF65-F5344CB8AC3E}">
        <p14:creationId xmlns:p14="http://schemas.microsoft.com/office/powerpoint/2010/main" val="3896951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1C24396-EA7B-409D-A829-60833BE7BB5C}" type="slidenum">
              <a:rPr lang="en-US" smtClean="0"/>
              <a:t>31</a:t>
            </a:fld>
            <a:endParaRPr lang="en-US"/>
          </a:p>
        </p:txBody>
      </p:sp>
    </p:spTree>
    <p:extLst>
      <p:ext uri="{BB962C8B-B14F-4D97-AF65-F5344CB8AC3E}">
        <p14:creationId xmlns:p14="http://schemas.microsoft.com/office/powerpoint/2010/main" val="3633133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3</a:t>
            </a:fld>
            <a:endParaRPr lang="en-US" dirty="0"/>
          </a:p>
        </p:txBody>
      </p:sp>
    </p:spTree>
    <p:extLst>
      <p:ext uri="{BB962C8B-B14F-4D97-AF65-F5344CB8AC3E}">
        <p14:creationId xmlns:p14="http://schemas.microsoft.com/office/powerpoint/2010/main" val="3231914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1C24396-EA7B-409D-A829-60833BE7BB5C}" type="slidenum">
              <a:rPr lang="en-US" smtClean="0"/>
              <a:t>32</a:t>
            </a:fld>
            <a:endParaRPr lang="en-US"/>
          </a:p>
        </p:txBody>
      </p:sp>
    </p:spTree>
    <p:extLst>
      <p:ext uri="{BB962C8B-B14F-4D97-AF65-F5344CB8AC3E}">
        <p14:creationId xmlns:p14="http://schemas.microsoft.com/office/powerpoint/2010/main" val="1692394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C24396-EA7B-409D-A829-60833BE7BB5C}" type="slidenum">
              <a:rPr lang="en-US" smtClean="0"/>
              <a:t>42</a:t>
            </a:fld>
            <a:endParaRPr lang="en-US"/>
          </a:p>
        </p:txBody>
      </p:sp>
    </p:spTree>
    <p:extLst>
      <p:ext uri="{BB962C8B-B14F-4D97-AF65-F5344CB8AC3E}">
        <p14:creationId xmlns:p14="http://schemas.microsoft.com/office/powerpoint/2010/main" val="4012945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C1FC84A-B61C-4A46-BCC0-0080EAFB636E}" type="slidenum">
              <a:rPr lang="en-US" smtClean="0"/>
              <a:t>43</a:t>
            </a:fld>
            <a:endParaRPr lang="en-US" dirty="0"/>
          </a:p>
        </p:txBody>
      </p:sp>
    </p:spTree>
    <p:extLst>
      <p:ext uri="{BB962C8B-B14F-4D97-AF65-F5344CB8AC3E}">
        <p14:creationId xmlns:p14="http://schemas.microsoft.com/office/powerpoint/2010/main" val="1100670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C1FC84A-B61C-4A46-BCC0-0080EAFB636E}" type="slidenum">
              <a:rPr lang="en-US" smtClean="0"/>
              <a:t>51</a:t>
            </a:fld>
            <a:endParaRPr lang="en-US" dirty="0"/>
          </a:p>
        </p:txBody>
      </p:sp>
    </p:spTree>
    <p:extLst>
      <p:ext uri="{BB962C8B-B14F-4D97-AF65-F5344CB8AC3E}">
        <p14:creationId xmlns:p14="http://schemas.microsoft.com/office/powerpoint/2010/main" val="10985218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52</a:t>
            </a:fld>
            <a:endParaRPr lang="en-US" dirty="0"/>
          </a:p>
        </p:txBody>
      </p:sp>
    </p:spTree>
    <p:extLst>
      <p:ext uri="{BB962C8B-B14F-4D97-AF65-F5344CB8AC3E}">
        <p14:creationId xmlns:p14="http://schemas.microsoft.com/office/powerpoint/2010/main" val="2526800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C1FC84A-B61C-4A46-BCC0-0080EAFB636E}" type="slidenum">
              <a:rPr lang="en-US" smtClean="0"/>
              <a:t>4</a:t>
            </a:fld>
            <a:endParaRPr lang="en-US" dirty="0"/>
          </a:p>
        </p:txBody>
      </p:sp>
    </p:spTree>
    <p:extLst>
      <p:ext uri="{BB962C8B-B14F-4D97-AF65-F5344CB8AC3E}">
        <p14:creationId xmlns:p14="http://schemas.microsoft.com/office/powerpoint/2010/main" val="3264197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C1FC84A-B61C-4A46-BCC0-0080EAFB636E}" type="slidenum">
              <a:rPr lang="en-US" smtClean="0"/>
              <a:t>5</a:t>
            </a:fld>
            <a:endParaRPr lang="en-US" dirty="0"/>
          </a:p>
        </p:txBody>
      </p:sp>
    </p:spTree>
    <p:extLst>
      <p:ext uri="{BB962C8B-B14F-4D97-AF65-F5344CB8AC3E}">
        <p14:creationId xmlns:p14="http://schemas.microsoft.com/office/powerpoint/2010/main" val="2727044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6</a:t>
            </a:fld>
            <a:endParaRPr lang="en-US" dirty="0"/>
          </a:p>
        </p:txBody>
      </p:sp>
    </p:spTree>
    <p:extLst>
      <p:ext uri="{BB962C8B-B14F-4D97-AF65-F5344CB8AC3E}">
        <p14:creationId xmlns:p14="http://schemas.microsoft.com/office/powerpoint/2010/main" val="2656968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7</a:t>
            </a:fld>
            <a:endParaRPr lang="en-US" dirty="0"/>
          </a:p>
        </p:txBody>
      </p:sp>
    </p:spTree>
    <p:extLst>
      <p:ext uri="{BB962C8B-B14F-4D97-AF65-F5344CB8AC3E}">
        <p14:creationId xmlns:p14="http://schemas.microsoft.com/office/powerpoint/2010/main" val="3476032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8</a:t>
            </a:fld>
            <a:endParaRPr lang="en-US" dirty="0"/>
          </a:p>
        </p:txBody>
      </p:sp>
    </p:spTree>
    <p:extLst>
      <p:ext uri="{BB962C8B-B14F-4D97-AF65-F5344CB8AC3E}">
        <p14:creationId xmlns:p14="http://schemas.microsoft.com/office/powerpoint/2010/main" val="193336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9</a:t>
            </a:fld>
            <a:endParaRPr lang="en-US" dirty="0"/>
          </a:p>
        </p:txBody>
      </p:sp>
    </p:spTree>
    <p:extLst>
      <p:ext uri="{BB962C8B-B14F-4D97-AF65-F5344CB8AC3E}">
        <p14:creationId xmlns:p14="http://schemas.microsoft.com/office/powerpoint/2010/main" val="3704070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pixabay.com/en/stickman-stick-figure-cartoon-25576/" TargetMode="External"/><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www.espaciosplurales.net/2015/07/el-trabajo-laboral-productivo-no-es-la.html" TargetMode="External"/><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2" y="2037852"/>
            <a:ext cx="12191999" cy="1282447"/>
          </a:xfrm>
        </p:spPr>
        <p:txBody>
          <a:bodyPr anchor="b"/>
          <a:lstStyle>
            <a:lvl1pPr algn="ctr">
              <a:defRPr sz="405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2" y="3654080"/>
            <a:ext cx="12191999" cy="2198080"/>
          </a:xfrm>
        </p:spPr>
        <p:txBody>
          <a:bodyPr/>
          <a:lstStyle>
            <a:lvl1pPr marL="0" indent="0" algn="ctr">
              <a:buNone/>
              <a:defRPr sz="21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758946111"/>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1525-BAE3-4CAF-89D0-D1DDCA7553F3}"/>
              </a:ext>
            </a:extLst>
          </p:cNvPr>
          <p:cNvSpPr>
            <a:spLocks noGrp="1"/>
          </p:cNvSpPr>
          <p:nvPr>
            <p:ph type="title"/>
          </p:nvPr>
        </p:nvSpPr>
        <p:spPr>
          <a:xfrm>
            <a:off x="181069" y="523073"/>
            <a:ext cx="11787611" cy="989850"/>
          </a:xfrm>
          <a:prstGeom prst="rect">
            <a:avLst/>
          </a:prstGeom>
        </p:spPr>
        <p:txBody>
          <a:bodyPr/>
          <a:lstStyle/>
          <a:p>
            <a:r>
              <a:rPr lang="en-US"/>
              <a:t>Click to edit Master title style</a:t>
            </a:r>
          </a:p>
        </p:txBody>
      </p:sp>
      <p:sp>
        <p:nvSpPr>
          <p:cNvPr id="12" name="Chart Placeholder 11">
            <a:extLst>
              <a:ext uri="{FF2B5EF4-FFF2-40B4-BE49-F238E27FC236}">
                <a16:creationId xmlns:a16="http://schemas.microsoft.com/office/drawing/2014/main" id="{A6AA0EF4-0F3E-49A9-A72A-4AB100D7A983}"/>
              </a:ext>
            </a:extLst>
          </p:cNvPr>
          <p:cNvSpPr>
            <a:spLocks noGrp="1"/>
          </p:cNvSpPr>
          <p:nvPr>
            <p:ph type="chart" sz="quarter" idx="13"/>
          </p:nvPr>
        </p:nvSpPr>
        <p:spPr>
          <a:xfrm>
            <a:off x="181069" y="1914862"/>
            <a:ext cx="11787611" cy="4376210"/>
          </a:xfrm>
        </p:spPr>
        <p:txBody>
          <a:bodyPr/>
          <a:lstStyle/>
          <a:p>
            <a:r>
              <a:rPr lang="en-US" dirty="0"/>
              <a:t>Click icon to add chart</a:t>
            </a:r>
          </a:p>
        </p:txBody>
      </p:sp>
      <p:sp>
        <p:nvSpPr>
          <p:cNvPr id="5" name="Footer Placeholder 3">
            <a:extLst>
              <a:ext uri="{FF2B5EF4-FFF2-40B4-BE49-F238E27FC236}">
                <a16:creationId xmlns:a16="http://schemas.microsoft.com/office/drawing/2014/main" id="{42AFA712-8BE6-40B2-B9BF-005BFA8B5E98}"/>
              </a:ext>
            </a:extLst>
          </p:cNvPr>
          <p:cNvSpPr>
            <a:spLocks noGrp="1"/>
          </p:cNvSpPr>
          <p:nvPr>
            <p:ph type="ftr" sz="quarter" idx="3"/>
          </p:nvPr>
        </p:nvSpPr>
        <p:spPr>
          <a:xfrm>
            <a:off x="0" y="6551981"/>
            <a:ext cx="2743200" cy="322646"/>
          </a:xfrm>
          <a:prstGeom prst="rect">
            <a:avLst/>
          </a:prstGeom>
        </p:spPr>
        <p:txBody>
          <a:bodyPr vert="horz" lIns="91440" tIns="45720" rIns="91440" bIns="45720" rtlCol="0" anchor="ctr"/>
          <a:lstStyle>
            <a:lvl1pPr algn="l">
              <a:defRPr sz="975">
                <a:solidFill>
                  <a:schemeClr val="bg1"/>
                </a:solidFill>
              </a:defRPr>
            </a:lvl1pPr>
          </a:lstStyle>
          <a:p>
            <a:r>
              <a:rPr lang="en-US" dirty="0"/>
              <a:t>New Jersey Department of Education</a:t>
            </a:r>
          </a:p>
        </p:txBody>
      </p:sp>
      <p:sp>
        <p:nvSpPr>
          <p:cNvPr id="9" name="Slide Number Placeholder 8">
            <a:extLst>
              <a:ext uri="{FF2B5EF4-FFF2-40B4-BE49-F238E27FC236}">
                <a16:creationId xmlns:a16="http://schemas.microsoft.com/office/drawing/2014/main" id="{42256F76-59C6-41DD-B216-886CAB45919F}"/>
              </a:ext>
            </a:extLst>
          </p:cNvPr>
          <p:cNvSpPr>
            <a:spLocks noGrp="1"/>
          </p:cNvSpPr>
          <p:nvPr>
            <p:ph type="sldNum" sz="quarter" idx="12"/>
          </p:nvPr>
        </p:nvSpPr>
        <p:spPr>
          <a:xfrm>
            <a:off x="9448800" y="6535360"/>
            <a:ext cx="2743200" cy="365125"/>
          </a:xfrm>
          <a:prstGeom prst="rect">
            <a:avLst/>
          </a:prstGeom>
        </p:spPr>
        <p:txBody>
          <a:bodyPr/>
          <a:lstStyle/>
          <a:p>
            <a:fld id="{1929936C-68CC-48AF-8CF3-4B03BC21D04D}" type="slidenum">
              <a:rPr lang="en-US" smtClean="0"/>
              <a:t>‹#›</a:t>
            </a:fld>
            <a:endParaRPr lang="en-US" dirty="0"/>
          </a:p>
        </p:txBody>
      </p:sp>
    </p:spTree>
    <p:extLst>
      <p:ext uri="{BB962C8B-B14F-4D97-AF65-F5344CB8AC3E}">
        <p14:creationId xmlns:p14="http://schemas.microsoft.com/office/powerpoint/2010/main" val="2752442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7"/>
            <a:ext cx="11849100" cy="4803775"/>
          </a:xfrm>
        </p:spPr>
        <p:txBody>
          <a:bodyPr/>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386235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2400"/>
            </a:lvl1pPr>
            <a:lvl2pPr>
              <a:defRPr sz="2100"/>
            </a:lvl2pPr>
            <a:lvl3pPr>
              <a:defRPr sz="180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2400"/>
            </a:lvl1pPr>
            <a:lvl2pPr>
              <a:defRPr sz="2100"/>
            </a:lvl2pPr>
            <a:lvl3pPr>
              <a:defRPr sz="180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757983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3" y="1138548"/>
            <a:ext cx="1189027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2"/>
            <a:ext cx="11890272" cy="1433759"/>
          </a:xfrm>
        </p:spPr>
        <p:txBody>
          <a:bodyPr rIns="91440">
            <a:noAutofit/>
          </a:bodyPr>
          <a:lstStyle>
            <a:lvl1pPr>
              <a:defRPr sz="1800"/>
            </a:lvl1pPr>
            <a:lvl2pPr>
              <a:defRPr sz="1500"/>
            </a:lvl2pPr>
            <a:lvl3pPr>
              <a:defRPr sz="135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1" y="3603812"/>
            <a:ext cx="1189027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9"/>
            <a:ext cx="11890272" cy="1522429"/>
          </a:xfrm>
        </p:spPr>
        <p:txBody>
          <a:bodyPr rIns="91440">
            <a:noAutofit/>
          </a:bodyPr>
          <a:lstStyle>
            <a:lvl1pPr>
              <a:defRPr sz="1800"/>
            </a:lvl1pPr>
            <a:lvl2pPr>
              <a:defRPr sz="1500"/>
            </a:lvl2pPr>
            <a:lvl3pPr>
              <a:defRPr sz="135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47605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69" y="1429019"/>
            <a:ext cx="5843531" cy="4498057"/>
          </a:xfrm>
        </p:spPr>
        <p:txBody>
          <a:bodyPr rIns="640080"/>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1" y="1429018"/>
            <a:ext cx="5843531" cy="4498057"/>
          </a:xfrm>
        </p:spPr>
        <p:txBody>
          <a:bodyPr rIns="640080"/>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851316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1" y="1429019"/>
            <a:ext cx="3800820" cy="4498057"/>
          </a:xfrm>
        </p:spPr>
        <p:txBody>
          <a:bodyPr rIns="457200">
            <a:noAutofit/>
          </a:bodyPr>
          <a:lstStyle>
            <a:lvl1pPr>
              <a:defRPr sz="2100"/>
            </a:lvl1pPr>
            <a:lvl2pPr>
              <a:defRPr sz="1800"/>
            </a:lvl2pPr>
            <a:lvl3pPr>
              <a:defRPr sz="150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1" y="1429019"/>
            <a:ext cx="3800820" cy="4498057"/>
          </a:xfrm>
        </p:spPr>
        <p:txBody>
          <a:bodyPr rIns="457200">
            <a:noAutofit/>
          </a:bodyPr>
          <a:lstStyle>
            <a:lvl1pPr>
              <a:defRPr sz="2100"/>
            </a:lvl1pPr>
            <a:lvl2pPr>
              <a:defRPr sz="1800"/>
            </a:lvl2pPr>
            <a:lvl3pPr>
              <a:defRPr sz="150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3" y="1431792"/>
            <a:ext cx="3800820" cy="4498057"/>
          </a:xfrm>
        </p:spPr>
        <p:txBody>
          <a:bodyPr rIns="822960">
            <a:noAutofit/>
          </a:bodyPr>
          <a:lstStyle>
            <a:lvl1pPr>
              <a:defRPr sz="2100"/>
            </a:lvl1pPr>
            <a:lvl2pPr>
              <a:defRPr sz="1800"/>
            </a:lvl2pPr>
            <a:lvl3pPr>
              <a:defRPr sz="150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180469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1" y="380198"/>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5" y="1449806"/>
            <a:ext cx="587639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1800"/>
            </a:lvl1pPr>
            <a:lvl2pPr>
              <a:defRPr sz="15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9" y="2274806"/>
            <a:ext cx="5876389" cy="3663285"/>
          </a:xfrm>
        </p:spPr>
        <p:txBody>
          <a:bodyPr>
            <a:noAutofit/>
          </a:bodyPr>
          <a:lstStyle>
            <a:lvl1pPr>
              <a:defRPr sz="1800"/>
            </a:lvl1pPr>
            <a:lvl2pPr>
              <a:defRPr sz="15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054869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7"/>
            <a:ext cx="11839480" cy="671793"/>
          </a:xfrm>
        </p:spPr>
        <p:txBody>
          <a:bodyPr>
            <a:normAutofit/>
          </a:bodyPr>
          <a:lstStyle>
            <a:lvl1pPr marL="0" indent="0">
              <a:buNone/>
              <a:defRPr sz="2400"/>
            </a:lvl1pPr>
          </a:lstStyle>
          <a:p>
            <a:pPr lvl="0"/>
            <a:r>
              <a:rPr lang="en-US"/>
              <a:t>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20" y="2073277"/>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8437027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21" y="1277938"/>
            <a:ext cx="11864631" cy="4682187"/>
          </a:xfrm>
        </p:spPr>
        <p:txBody>
          <a:bodyPr/>
          <a:lstStyle/>
          <a:p>
            <a:r>
              <a:rPr lang="en-US" dirty="0"/>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58699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_Graph">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graphicFrame>
        <p:nvGraphicFramePr>
          <p:cNvPr id="7" name="Table 6">
            <a:extLst>
              <a:ext uri="{FF2B5EF4-FFF2-40B4-BE49-F238E27FC236}">
                <a16:creationId xmlns:a16="http://schemas.microsoft.com/office/drawing/2014/main" id="{3B7985D8-1E4A-7001-9B37-7DCCFCF91F1B}"/>
              </a:ext>
            </a:extLst>
          </p:cNvPr>
          <p:cNvGraphicFramePr>
            <a:graphicFrameLocks/>
          </p:cNvGraphicFramePr>
          <p:nvPr userDrawn="1">
            <p:extLst>
              <p:ext uri="{D42A27DB-BD31-4B8C-83A1-F6EECF244321}">
                <p14:modId xmlns:p14="http://schemas.microsoft.com/office/powerpoint/2010/main" val="2113460183"/>
              </p:ext>
            </p:extLst>
          </p:nvPr>
        </p:nvGraphicFramePr>
        <p:xfrm>
          <a:off x="257451" y="2073275"/>
          <a:ext cx="11638626" cy="3145495"/>
        </p:xfrm>
        <a:graphic>
          <a:graphicData uri="http://schemas.openxmlformats.org/drawingml/2006/table">
            <a:tbl>
              <a:tblPr firstRow="1" bandRow="1">
                <a:tableStyleId>{5C22544A-7EE6-4342-B048-85BDC9FD1C3A}</a:tableStyleId>
              </a:tblPr>
              <a:tblGrid>
                <a:gridCol w="3879542">
                  <a:extLst>
                    <a:ext uri="{9D8B030D-6E8A-4147-A177-3AD203B41FA5}">
                      <a16:colId xmlns:a16="http://schemas.microsoft.com/office/drawing/2014/main" val="3466876058"/>
                    </a:ext>
                  </a:extLst>
                </a:gridCol>
                <a:gridCol w="3879542">
                  <a:extLst>
                    <a:ext uri="{9D8B030D-6E8A-4147-A177-3AD203B41FA5}">
                      <a16:colId xmlns:a16="http://schemas.microsoft.com/office/drawing/2014/main" val="2429052932"/>
                    </a:ext>
                  </a:extLst>
                </a:gridCol>
                <a:gridCol w="3879542">
                  <a:extLst>
                    <a:ext uri="{9D8B030D-6E8A-4147-A177-3AD203B41FA5}">
                      <a16:colId xmlns:a16="http://schemas.microsoft.com/office/drawing/2014/main" val="1561780500"/>
                    </a:ext>
                  </a:extLst>
                </a:gridCol>
              </a:tblGrid>
              <a:tr h="629099">
                <a:tc gridSpan="3">
                  <a:txBody>
                    <a:bodyPr/>
                    <a:lstStyle/>
                    <a:p>
                      <a:pPr algn="ctr" rtl="0" fontAlgn="base"/>
                      <a:endParaRPr lang="en-US" sz="1800" b="0" i="0" kern="1200" dirty="0">
                        <a:solidFill>
                          <a:schemeClr val="l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950775467"/>
                  </a:ext>
                </a:extLst>
              </a:tr>
              <a:tr h="62909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1413740"/>
                  </a:ext>
                </a:extLst>
              </a:tr>
              <a:tr h="62909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ase"/>
                      <a:endParaRPr lang="en-US" b="0" i="0" dirty="0">
                        <a:solidFill>
                          <a:srgbClr val="000000"/>
                        </a:solidFill>
                        <a:effectLst/>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ase"/>
                      <a:endParaRPr lang="en-US" b="0" i="0" dirty="0">
                        <a:solidFill>
                          <a:srgbClr val="000000"/>
                        </a:solidFill>
                        <a:effectLst/>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076697"/>
                  </a:ext>
                </a:extLst>
              </a:tr>
              <a:tr h="62909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ase"/>
                      <a:endParaRPr lang="en-US" b="0" i="0" dirty="0">
                        <a:solidFill>
                          <a:srgbClr val="000000"/>
                        </a:solidFill>
                        <a:effectLst/>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ase"/>
                      <a:endParaRPr lang="en-US" b="0" i="0" dirty="0">
                        <a:solidFill>
                          <a:srgbClr val="000000"/>
                        </a:solidFill>
                        <a:effectLst/>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62122"/>
                  </a:ext>
                </a:extLst>
              </a:tr>
              <a:tr h="62909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ase"/>
                      <a:endParaRPr lang="en-US" b="0" i="0" dirty="0">
                        <a:solidFill>
                          <a:srgbClr val="000000"/>
                        </a:solidFill>
                        <a:effectLst/>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ase"/>
                      <a:endParaRPr lang="en-US" b="0" i="0" dirty="0">
                        <a:solidFill>
                          <a:srgbClr val="000000"/>
                        </a:solidFill>
                        <a:effectLst/>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1235538"/>
                  </a:ext>
                </a:extLst>
              </a:tr>
            </a:tbl>
          </a:graphicData>
        </a:graphic>
      </p:graphicFrame>
      <p:sp>
        <p:nvSpPr>
          <p:cNvPr id="8" name="Slide Number Placeholder 4">
            <a:extLst>
              <a:ext uri="{FF2B5EF4-FFF2-40B4-BE49-F238E27FC236}">
                <a16:creationId xmlns:a16="http://schemas.microsoft.com/office/drawing/2014/main" id="{5A8C003B-0157-18EB-C898-B8E7CBC17213}"/>
              </a:ext>
            </a:extLst>
          </p:cNvPr>
          <p:cNvSpPr txBox="1">
            <a:spLocks/>
          </p:cNvSpPr>
          <p:nvPr userDrawn="1"/>
        </p:nvSpPr>
        <p:spPr>
          <a:xfrm>
            <a:off x="8687719" y="6257199"/>
            <a:ext cx="2743200" cy="358861"/>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bg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D1C70C-36A2-44FC-A083-98959550CFF4}" type="slidenum">
              <a:rPr lang="en-US" sz="1400" smtClean="0">
                <a:solidFill>
                  <a:prstClr val="white"/>
                </a:solidFill>
              </a:rPr>
              <a:pPr>
                <a:defRPr/>
              </a:pPr>
              <a:t>‹#›</a:t>
            </a:fld>
            <a:endParaRPr lang="en-US" sz="1400">
              <a:solidFill>
                <a:prstClr val="white"/>
              </a:solidFill>
            </a:endParaRPr>
          </a:p>
        </p:txBody>
      </p:sp>
    </p:spTree>
    <p:extLst>
      <p:ext uri="{BB962C8B-B14F-4D97-AF65-F5344CB8AC3E}">
        <p14:creationId xmlns:p14="http://schemas.microsoft.com/office/powerpoint/2010/main" val="319734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E322-8E9A-479B-B269-4D91BEDF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0B1-029E-4E5B-9650-234023D20BA8}"/>
              </a:ext>
            </a:extLst>
          </p:cNvPr>
          <p:cNvSpPr>
            <a:spLocks noGrp="1"/>
          </p:cNvSpPr>
          <p:nvPr>
            <p:ph type="dt" sz="half" idx="10"/>
          </p:nvPr>
        </p:nvSpPr>
        <p:spPr/>
        <p:txBody>
          <a:bodyPr/>
          <a:lstStyle/>
          <a:p>
            <a:fld id="{125ED62A-BBC8-4D69-BC3F-34BB26C26472}" type="datetimeFigureOut">
              <a:rPr lang="en-US" smtClean="0"/>
              <a:t>11/9/2022</a:t>
            </a:fld>
            <a:endParaRPr lang="en-US" dirty="0"/>
          </a:p>
        </p:txBody>
      </p:sp>
      <p:sp>
        <p:nvSpPr>
          <p:cNvPr id="5" name="Footer Placeholder 4">
            <a:extLst>
              <a:ext uri="{FF2B5EF4-FFF2-40B4-BE49-F238E27FC236}">
                <a16:creationId xmlns:a16="http://schemas.microsoft.com/office/drawing/2014/main" id="{FD906003-677A-45E2-AE16-611CACE94A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3EB7A6-4275-4759-8006-710E8934378B}"/>
              </a:ext>
            </a:extLst>
          </p:cNvPr>
          <p:cNvSpPr>
            <a:spLocks noGrp="1"/>
          </p:cNvSpPr>
          <p:nvPr>
            <p:ph type="sldNum" sz="quarter" idx="12"/>
          </p:nvPr>
        </p:nvSpPr>
        <p:spPr/>
        <p:txBody>
          <a:bodyPr/>
          <a:lstStyle/>
          <a:p>
            <a:fld id="{1929936C-68CC-48AF-8CF3-4B03BC21D04D}" type="slidenum">
              <a:rPr lang="en-US" smtClean="0"/>
              <a:pPr/>
              <a:t>‹#›</a:t>
            </a:fld>
            <a:endParaRPr lang="en-US" dirty="0"/>
          </a:p>
        </p:txBody>
      </p:sp>
    </p:spTree>
    <p:extLst>
      <p:ext uri="{BB962C8B-B14F-4D97-AF65-F5344CB8AC3E}">
        <p14:creationId xmlns:p14="http://schemas.microsoft.com/office/powerpoint/2010/main" val="2597233100"/>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_Graph">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
        <p:nvSpPr>
          <p:cNvPr id="8" name="Slide Number Placeholder 4">
            <a:extLst>
              <a:ext uri="{FF2B5EF4-FFF2-40B4-BE49-F238E27FC236}">
                <a16:creationId xmlns:a16="http://schemas.microsoft.com/office/drawing/2014/main" id="{5A8C003B-0157-18EB-C898-B8E7CBC17213}"/>
              </a:ext>
            </a:extLst>
          </p:cNvPr>
          <p:cNvSpPr txBox="1">
            <a:spLocks/>
          </p:cNvSpPr>
          <p:nvPr userDrawn="1"/>
        </p:nvSpPr>
        <p:spPr>
          <a:xfrm>
            <a:off x="8687719" y="6257199"/>
            <a:ext cx="2743200" cy="358861"/>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bg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D1C70C-36A2-44FC-A083-98959550CFF4}" type="slidenum">
              <a:rPr lang="en-US" sz="1400" smtClean="0">
                <a:solidFill>
                  <a:prstClr val="white"/>
                </a:solidFill>
              </a:rPr>
              <a:pPr>
                <a:defRPr/>
              </a:pPr>
              <a:t>‹#›</a:t>
            </a:fld>
            <a:endParaRPr lang="en-US" sz="1400">
              <a:solidFill>
                <a:prstClr val="white"/>
              </a:solidFill>
            </a:endParaRPr>
          </a:p>
        </p:txBody>
      </p:sp>
      <p:pic>
        <p:nvPicPr>
          <p:cNvPr id="2" name="Picture 1">
            <a:extLst>
              <a:ext uri="{FF2B5EF4-FFF2-40B4-BE49-F238E27FC236}">
                <a16:creationId xmlns:a16="http://schemas.microsoft.com/office/drawing/2014/main" id="{29FC90A6-51AE-EE8A-300E-52178E3B36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7836" y="1657350"/>
            <a:ext cx="3581400" cy="3543300"/>
          </a:xfrm>
          <a:prstGeom prst="rect">
            <a:avLst/>
          </a:prstGeom>
        </p:spPr>
      </p:pic>
    </p:spTree>
    <p:extLst>
      <p:ext uri="{BB962C8B-B14F-4D97-AF65-F5344CB8AC3E}">
        <p14:creationId xmlns:p14="http://schemas.microsoft.com/office/powerpoint/2010/main" val="530953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_Graph">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pic>
        <p:nvPicPr>
          <p:cNvPr id="3" name="Picture 2" descr="Faceless blue figure standing and pointing up">
            <a:extLst>
              <a:ext uri="{FF2B5EF4-FFF2-40B4-BE49-F238E27FC236}">
                <a16:creationId xmlns:a16="http://schemas.microsoft.com/office/drawing/2014/main" id="{AB27CFE3-8121-B138-9ABB-477713C0716E}"/>
              </a:ext>
            </a:extLst>
          </p:cNvPr>
          <p:cNvPicPr/>
          <p:nvPr userDrawn="1"/>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56567" y="4800566"/>
            <a:ext cx="1078865" cy="1388283"/>
          </a:xfrm>
          <a:prstGeom prst="rect">
            <a:avLst/>
          </a:prstGeom>
        </p:spPr>
      </p:pic>
    </p:spTree>
    <p:extLst>
      <p:ext uri="{BB962C8B-B14F-4D97-AF65-F5344CB8AC3E}">
        <p14:creationId xmlns:p14="http://schemas.microsoft.com/office/powerpoint/2010/main" val="1157411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_Graph">
    <p:spTree>
      <p:nvGrpSpPr>
        <p:cNvPr id="1" name=""/>
        <p:cNvGrpSpPr/>
        <p:nvPr/>
      </p:nvGrpSpPr>
      <p:grpSpPr>
        <a:xfrm>
          <a:off x="0" y="0"/>
          <a:ext cx="0" cy="0"/>
          <a:chOff x="0" y="0"/>
          <a:chExt cx="0" cy="0"/>
        </a:xfrm>
      </p:grpSpPr>
      <p:pic>
        <p:nvPicPr>
          <p:cNvPr id="2" name="Picture 1" descr="Faceless blue characters put together a puzzle. Each piece is a different color">
            <a:extLst>
              <a:ext uri="{FF2B5EF4-FFF2-40B4-BE49-F238E27FC236}">
                <a16:creationId xmlns:a16="http://schemas.microsoft.com/office/drawing/2014/main" id="{BA04C79B-C3FA-F81E-2885-05FE9386C67A}"/>
              </a:ext>
            </a:extLst>
          </p:cNvPr>
          <p:cNvPicPr/>
          <p:nvPr userDrawn="1"/>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20057" y="4582746"/>
            <a:ext cx="3118843" cy="1585861"/>
          </a:xfrm>
          <a:prstGeom prst="rect">
            <a:avLst/>
          </a:prstGeom>
        </p:spPr>
      </p:pic>
    </p:spTree>
    <p:extLst>
      <p:ext uri="{BB962C8B-B14F-4D97-AF65-F5344CB8AC3E}">
        <p14:creationId xmlns:p14="http://schemas.microsoft.com/office/powerpoint/2010/main" val="6996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_Graph">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pic>
        <p:nvPicPr>
          <p:cNvPr id="4" name="Picture 6" descr="School">
            <a:extLst>
              <a:ext uri="{FF2B5EF4-FFF2-40B4-BE49-F238E27FC236}">
                <a16:creationId xmlns:a16="http://schemas.microsoft.com/office/drawing/2014/main" id="{B36D598D-BE30-0B27-F7FB-6678ACD75921}"/>
              </a:ext>
            </a:extLst>
          </p:cNvPr>
          <p:cNvPicPr>
            <a:picLocks noChangeAspect="1"/>
          </p:cNvPicPr>
          <p:nvPr userDrawn="1"/>
        </p:nvPicPr>
        <p:blipFill>
          <a:blip r:embed="rId2"/>
          <a:stretch>
            <a:fillRect/>
          </a:stretch>
        </p:blipFill>
        <p:spPr>
          <a:xfrm>
            <a:off x="5914189" y="1429331"/>
            <a:ext cx="2382253" cy="1312285"/>
          </a:xfrm>
          <a:prstGeom prst="rect">
            <a:avLst/>
          </a:prstGeom>
        </p:spPr>
      </p:pic>
      <p:pic>
        <p:nvPicPr>
          <p:cNvPr id="6" name="Picture 7">
            <a:extLst>
              <a:ext uri="{FF2B5EF4-FFF2-40B4-BE49-F238E27FC236}">
                <a16:creationId xmlns:a16="http://schemas.microsoft.com/office/drawing/2014/main" id="{62BD8AB7-781D-3AEB-5383-C4BFB4542A56}"/>
              </a:ext>
            </a:extLst>
          </p:cNvPr>
          <p:cNvPicPr>
            <a:picLocks noChangeAspect="1"/>
          </p:cNvPicPr>
          <p:nvPr userDrawn="1"/>
        </p:nvPicPr>
        <p:blipFill>
          <a:blip r:embed="rId3"/>
          <a:stretch>
            <a:fillRect/>
          </a:stretch>
        </p:blipFill>
        <p:spPr>
          <a:xfrm>
            <a:off x="8293768" y="3307903"/>
            <a:ext cx="3050673" cy="1498825"/>
          </a:xfrm>
          <a:prstGeom prst="rect">
            <a:avLst/>
          </a:prstGeom>
        </p:spPr>
      </p:pic>
    </p:spTree>
    <p:extLst>
      <p:ext uri="{BB962C8B-B14F-4D97-AF65-F5344CB8AC3E}">
        <p14:creationId xmlns:p14="http://schemas.microsoft.com/office/powerpoint/2010/main" val="3973331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_Graph">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pic>
        <p:nvPicPr>
          <p:cNvPr id="2" name="Picture 6" descr="Icon&#10;&#10;Description automatically generated">
            <a:extLst>
              <a:ext uri="{FF2B5EF4-FFF2-40B4-BE49-F238E27FC236}">
                <a16:creationId xmlns:a16="http://schemas.microsoft.com/office/drawing/2014/main" id="{1C4F108B-EFF9-0D3A-5E05-2041E4003BD6}"/>
              </a:ext>
            </a:extLst>
          </p:cNvPr>
          <p:cNvPicPr>
            <a:picLocks noChangeAspect="1"/>
          </p:cNvPicPr>
          <p:nvPr userDrawn="1"/>
        </p:nvPicPr>
        <p:blipFill>
          <a:blip r:embed="rId2"/>
          <a:stretch>
            <a:fillRect/>
          </a:stretch>
        </p:blipFill>
        <p:spPr>
          <a:xfrm>
            <a:off x="7277768" y="1970291"/>
            <a:ext cx="3585410" cy="2676784"/>
          </a:xfrm>
          <a:prstGeom prst="rect">
            <a:avLst/>
          </a:prstGeom>
        </p:spPr>
      </p:pic>
    </p:spTree>
    <p:extLst>
      <p:ext uri="{BB962C8B-B14F-4D97-AF65-F5344CB8AC3E}">
        <p14:creationId xmlns:p14="http://schemas.microsoft.com/office/powerpoint/2010/main" val="3114567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3" y="1520826"/>
            <a:ext cx="10642295" cy="4384216"/>
          </a:xfrm>
        </p:spPr>
        <p:txBody>
          <a:bodyPr/>
          <a:lstStyle/>
          <a:p>
            <a:r>
              <a:rPr lang="en-US" dirty="0"/>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945978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3" y="195936"/>
            <a:ext cx="10102849" cy="962407"/>
          </a:xfrm>
        </p:spPr>
        <p:txBody>
          <a:bodyPr anchor="b"/>
          <a:lstStyle>
            <a:lvl1pPr>
              <a:defRPr sz="375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2" y="1277653"/>
            <a:ext cx="11853863" cy="765753"/>
          </a:xfrm>
        </p:spPr>
        <p:txBody>
          <a:bodyPr/>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8" y="2341623"/>
            <a:ext cx="10255263" cy="361735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118946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dirty="0"/>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1" y="5457473"/>
            <a:ext cx="9808556" cy="550863"/>
          </a:xfrm>
        </p:spPr>
        <p:txBody>
          <a:bodyPr rIns="91440">
            <a:noAutofit/>
          </a:bodyPr>
          <a:lstStyle>
            <a:lvl1pPr marL="0" indent="0">
              <a:buNone/>
              <a:defRPr sz="15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496971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3" y="195936"/>
            <a:ext cx="10102849" cy="962407"/>
          </a:xfrm>
        </p:spPr>
        <p:txBody>
          <a:bodyPr anchor="b"/>
          <a:lstStyle>
            <a:lvl1pPr>
              <a:defRPr sz="375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5" y="1226582"/>
            <a:ext cx="5563517" cy="468947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3"/>
            <a:ext cx="5930747" cy="4689475"/>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41618197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3" y="195936"/>
            <a:ext cx="10102849" cy="962407"/>
          </a:xfrm>
        </p:spPr>
        <p:txBody>
          <a:bodyPr anchor="b"/>
          <a:lstStyle>
            <a:lvl1pPr>
              <a:defRPr sz="375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5" y="1226584"/>
            <a:ext cx="5563517" cy="415718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1" y="5457827"/>
            <a:ext cx="5564188" cy="550863"/>
          </a:xfrm>
        </p:spPr>
        <p:txBody>
          <a:bodyPr rIns="91440">
            <a:noAutofit/>
          </a:bodyPr>
          <a:lstStyle>
            <a:lvl1pPr marL="0" indent="0">
              <a:buNone/>
              <a:defRPr sz="12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3"/>
            <a:ext cx="5930747" cy="4689475"/>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489464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dirty="0"/>
          </a:p>
        </p:txBody>
      </p:sp>
      <p:pic>
        <p:nvPicPr>
          <p:cNvPr id="6" name="Picture 5"/>
          <p:cNvPicPr>
            <a:picLocks noChangeAspect="1"/>
          </p:cNvPicPr>
          <p:nvPr userDrawn="1"/>
        </p:nvPicPr>
        <p:blipFill>
          <a:blip r:embed="rId2"/>
          <a:stretch>
            <a:fillRect/>
          </a:stretch>
        </p:blipFill>
        <p:spPr>
          <a:xfrm>
            <a:off x="98321" y="5869782"/>
            <a:ext cx="1211177" cy="914479"/>
          </a:xfrm>
          <a:prstGeom prst="rect">
            <a:avLst/>
          </a:prstGeom>
        </p:spPr>
      </p:pic>
    </p:spTree>
    <p:extLst>
      <p:ext uri="{BB962C8B-B14F-4D97-AF65-F5344CB8AC3E}">
        <p14:creationId xmlns:p14="http://schemas.microsoft.com/office/powerpoint/2010/main" val="13104925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61"/>
            <a:ext cx="12192000" cy="747579"/>
          </a:xfrm>
        </p:spPr>
        <p:txBody>
          <a:bodyPr lIns="0" rIns="91440">
            <a:normAutofit/>
          </a:bodyPr>
          <a:lstStyle>
            <a:lvl1pPr marL="0" indent="0" algn="ctr">
              <a:spcBef>
                <a:spcPts val="0"/>
              </a:spcBef>
              <a:buNone/>
              <a:defRPr sz="24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8"/>
            <a:ext cx="12191999" cy="1493491"/>
          </a:xfrm>
        </p:spPr>
        <p:txBody>
          <a:bodyPr lIns="0" rIns="0">
            <a:normAutofit/>
          </a:bodyPr>
          <a:lstStyle>
            <a:lvl1pPr marL="0" indent="0" algn="ctr">
              <a:spcBef>
                <a:spcPts val="0"/>
              </a:spcBef>
              <a:spcAft>
                <a:spcPts val="900"/>
              </a:spcAft>
              <a:buNone/>
              <a:defRPr sz="24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9"/>
            <a:ext cx="12192000" cy="640081"/>
          </a:xfrm>
        </p:spPr>
        <p:txBody>
          <a:bodyPr lIns="0" rIns="0">
            <a:normAutofit/>
          </a:bodyPr>
          <a:lstStyle>
            <a:lvl1pPr marL="0" indent="0" algn="ctr">
              <a:spcBef>
                <a:spcPts val="0"/>
              </a:spcBef>
              <a:spcAft>
                <a:spcPts val="0"/>
              </a:spcAft>
              <a:buNone/>
              <a:defRPr sz="18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2" y="5497665"/>
            <a:ext cx="1542361" cy="640080"/>
          </a:xfrm>
        </p:spPr>
        <p:txBody>
          <a:bodyPr rIns="0">
            <a:noAutofit/>
          </a:bodyPr>
          <a:lstStyle>
            <a:lvl1pPr marL="0" indent="0" algn="ctr">
              <a:buNone/>
              <a:defRPr sz="105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4"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7" y="5497667"/>
            <a:ext cx="1608463" cy="640081"/>
          </a:xfrm>
        </p:spPr>
        <p:txBody>
          <a:bodyPr rIns="91440">
            <a:noAutofit/>
          </a:bodyPr>
          <a:lstStyle>
            <a:lvl1pPr marL="0" indent="0" algn="ctr">
              <a:buNone/>
              <a:defRPr sz="105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7"/>
            <a:ext cx="1608463" cy="640081"/>
          </a:xfrm>
        </p:spPr>
        <p:txBody>
          <a:bodyPr rIns="91440">
            <a:noAutofit/>
          </a:bodyPr>
          <a:lstStyle>
            <a:lvl1pPr marL="0" indent="0" algn="ctr">
              <a:buNone/>
              <a:defRPr sz="105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7071964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2" y="2037852"/>
            <a:ext cx="12191999" cy="1282447"/>
          </a:xfrm>
        </p:spPr>
        <p:txBody>
          <a:bodyPr anchor="b"/>
          <a:lstStyle>
            <a:lvl1pPr algn="ctr">
              <a:defRPr sz="405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2" y="3654080"/>
            <a:ext cx="12191999" cy="2198080"/>
          </a:xfrm>
        </p:spPr>
        <p:txBody>
          <a:bodyPr/>
          <a:lstStyle>
            <a:lvl1pPr marL="0" indent="0" algn="ctr">
              <a:buNone/>
              <a:defRPr sz="21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414613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E322-8E9A-479B-B269-4D91BEDF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0B1-029E-4E5B-9650-234023D20BA8}"/>
              </a:ext>
            </a:extLst>
          </p:cNvPr>
          <p:cNvSpPr>
            <a:spLocks noGrp="1"/>
          </p:cNvSpPr>
          <p:nvPr>
            <p:ph type="dt" sz="half" idx="10"/>
          </p:nvPr>
        </p:nvSpPr>
        <p:spPr/>
        <p:txBody>
          <a:bodyPr/>
          <a:lstStyle/>
          <a:p>
            <a:fld id="{125ED62A-BBC8-4D69-BC3F-34BB26C26472}" type="datetimeFigureOut">
              <a:rPr lang="en-US" smtClean="0"/>
              <a:t>11/9/2022</a:t>
            </a:fld>
            <a:endParaRPr lang="en-US" dirty="0"/>
          </a:p>
        </p:txBody>
      </p:sp>
      <p:sp>
        <p:nvSpPr>
          <p:cNvPr id="5" name="Footer Placeholder 4">
            <a:extLst>
              <a:ext uri="{FF2B5EF4-FFF2-40B4-BE49-F238E27FC236}">
                <a16:creationId xmlns:a16="http://schemas.microsoft.com/office/drawing/2014/main" id="{FD906003-677A-45E2-AE16-611CACE94A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3EB7A6-4275-4759-8006-710E8934378B}"/>
              </a:ext>
            </a:extLst>
          </p:cNvPr>
          <p:cNvSpPr>
            <a:spLocks noGrp="1"/>
          </p:cNvSpPr>
          <p:nvPr>
            <p:ph type="sldNum" sz="quarter" idx="12"/>
          </p:nvPr>
        </p:nvSpPr>
        <p:spPr/>
        <p:txBody>
          <a:bodyPr/>
          <a:lstStyle/>
          <a:p>
            <a:fld id="{37CA07B4-DD15-4A32-9DF2-B6AD00727005}" type="slidenum">
              <a:rPr lang="en-US" smtClean="0"/>
              <a:t>‹#›</a:t>
            </a:fld>
            <a:endParaRPr lang="en-US" dirty="0"/>
          </a:p>
        </p:txBody>
      </p:sp>
    </p:spTree>
    <p:extLst>
      <p:ext uri="{BB962C8B-B14F-4D97-AF65-F5344CB8AC3E}">
        <p14:creationId xmlns:p14="http://schemas.microsoft.com/office/powerpoint/2010/main" val="41542480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Fina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EF56-5357-4CFD-B503-FD5D22E31BAD}"/>
              </a:ext>
            </a:extLst>
          </p:cNvPr>
          <p:cNvSpPr>
            <a:spLocks noGrp="1"/>
          </p:cNvSpPr>
          <p:nvPr>
            <p:ph type="title"/>
          </p:nvPr>
        </p:nvSpPr>
        <p:spPr>
          <a:xfrm>
            <a:off x="838200" y="365131"/>
            <a:ext cx="10515600" cy="850489"/>
          </a:xfrm>
        </p:spPr>
        <p:txBody>
          <a:bodyPr/>
          <a:lstStyle/>
          <a:p>
            <a:r>
              <a:rPr lang="en-US"/>
              <a:t>Click to edit Master title style</a:t>
            </a:r>
          </a:p>
        </p:txBody>
      </p:sp>
      <p:sp>
        <p:nvSpPr>
          <p:cNvPr id="16" name="Text Placeholder 4">
            <a:extLst>
              <a:ext uri="{FF2B5EF4-FFF2-40B4-BE49-F238E27FC236}">
                <a16:creationId xmlns:a16="http://schemas.microsoft.com/office/drawing/2014/main" id="{D3B12E01-EEE8-414E-AC3B-33EF45A07775}"/>
              </a:ext>
            </a:extLst>
          </p:cNvPr>
          <p:cNvSpPr>
            <a:spLocks noGrp="1"/>
          </p:cNvSpPr>
          <p:nvPr>
            <p:ph type="body" sz="quarter" idx="16" hasCustomPrompt="1"/>
          </p:nvPr>
        </p:nvSpPr>
        <p:spPr>
          <a:xfrm>
            <a:off x="3044132" y="1485885"/>
            <a:ext cx="6562725" cy="1032249"/>
          </a:xfrm>
        </p:spPr>
        <p:txBody>
          <a:bodyPr>
            <a:normAutofit/>
          </a:bodyPr>
          <a:lstStyle>
            <a:lvl1pPr marL="0" indent="0" algn="ctr">
              <a:buNone/>
              <a:defRPr sz="2100"/>
            </a:lvl1pPr>
          </a:lstStyle>
          <a:p>
            <a:pPr lvl="0"/>
            <a:r>
              <a:rPr lang="en-US"/>
              <a:t>Department or Office website</a:t>
            </a:r>
          </a:p>
        </p:txBody>
      </p:sp>
      <p:sp>
        <p:nvSpPr>
          <p:cNvPr id="5" name="Text Placeholder 4">
            <a:extLst>
              <a:ext uri="{FF2B5EF4-FFF2-40B4-BE49-F238E27FC236}">
                <a16:creationId xmlns:a16="http://schemas.microsoft.com/office/drawing/2014/main" id="{00D3F7AE-850B-4864-B80E-0BE8ADB84F75}"/>
              </a:ext>
            </a:extLst>
          </p:cNvPr>
          <p:cNvSpPr>
            <a:spLocks noGrp="1"/>
          </p:cNvSpPr>
          <p:nvPr>
            <p:ph type="body" sz="quarter" idx="11" hasCustomPrompt="1"/>
          </p:nvPr>
        </p:nvSpPr>
        <p:spPr>
          <a:xfrm>
            <a:off x="3044132" y="2847529"/>
            <a:ext cx="6562725" cy="1032249"/>
          </a:xfrm>
        </p:spPr>
        <p:txBody>
          <a:bodyPr>
            <a:normAutofit/>
          </a:bodyPr>
          <a:lstStyle>
            <a:lvl1pPr marL="0" indent="0" algn="ctr">
              <a:buNone/>
              <a:defRPr sz="1800"/>
            </a:lvl1pPr>
          </a:lstStyle>
          <a:p>
            <a:pPr lvl="0"/>
            <a:r>
              <a:rPr lang="en-US"/>
              <a:t>Enter contact info such as phone number and email</a:t>
            </a:r>
          </a:p>
        </p:txBody>
      </p:sp>
      <p:sp>
        <p:nvSpPr>
          <p:cNvPr id="15" name="Text Placeholder 14">
            <a:extLst>
              <a:ext uri="{FF2B5EF4-FFF2-40B4-BE49-F238E27FC236}">
                <a16:creationId xmlns:a16="http://schemas.microsoft.com/office/drawing/2014/main" id="{8AA1560F-907F-4C23-AB0E-E50F07A84918}"/>
              </a:ext>
            </a:extLst>
          </p:cNvPr>
          <p:cNvSpPr>
            <a:spLocks noGrp="1"/>
          </p:cNvSpPr>
          <p:nvPr>
            <p:ph type="body" sz="quarter" idx="15" hasCustomPrompt="1"/>
          </p:nvPr>
        </p:nvSpPr>
        <p:spPr>
          <a:xfrm>
            <a:off x="5094619" y="4428882"/>
            <a:ext cx="2304487" cy="666750"/>
          </a:xfrm>
        </p:spPr>
        <p:txBody>
          <a:bodyPr>
            <a:normAutofit/>
          </a:bodyPr>
          <a:lstStyle>
            <a:lvl1pPr marL="0" indent="0" algn="ctr">
              <a:buNone/>
              <a:defRPr sz="2100" b="1"/>
            </a:lvl1pPr>
          </a:lstStyle>
          <a:p>
            <a:pPr lvl="0"/>
            <a:r>
              <a:rPr lang="en-US"/>
              <a:t>Text</a:t>
            </a:r>
          </a:p>
        </p:txBody>
      </p:sp>
      <p:pic>
        <p:nvPicPr>
          <p:cNvPr id="6" name="Facebook">
            <a:extLst>
              <a:ext uri="{FF2B5EF4-FFF2-40B4-BE49-F238E27FC236}">
                <a16:creationId xmlns:a16="http://schemas.microsoft.com/office/drawing/2014/main" id="{44C9F024-7D6B-4064-B434-76A1933BE17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5343" y="5372116"/>
            <a:ext cx="573024" cy="426963"/>
          </a:xfrm>
          <a:prstGeom prst="rect">
            <a:avLst/>
          </a:prstGeom>
        </p:spPr>
      </p:pic>
      <p:sp>
        <p:nvSpPr>
          <p:cNvPr id="10" name="Text Placeholder 9">
            <a:extLst>
              <a:ext uri="{FF2B5EF4-FFF2-40B4-BE49-F238E27FC236}">
                <a16:creationId xmlns:a16="http://schemas.microsoft.com/office/drawing/2014/main" id="{294F8BCB-943B-4692-A224-F8A2437D78A7}"/>
              </a:ext>
            </a:extLst>
          </p:cNvPr>
          <p:cNvSpPr>
            <a:spLocks noGrp="1"/>
          </p:cNvSpPr>
          <p:nvPr>
            <p:ph type="body" sz="quarter" idx="12" hasCustomPrompt="1"/>
          </p:nvPr>
        </p:nvSpPr>
        <p:spPr>
          <a:xfrm>
            <a:off x="3044133" y="5906972"/>
            <a:ext cx="1635443" cy="503237"/>
          </a:xfrm>
        </p:spPr>
        <p:txBody>
          <a:bodyPr>
            <a:noAutofit/>
          </a:bodyPr>
          <a:lstStyle>
            <a:lvl1pPr marL="0" indent="0" algn="ctr">
              <a:buNone/>
              <a:defRPr sz="1200"/>
            </a:lvl1pPr>
          </a:lstStyle>
          <a:p>
            <a:pPr lvl="0"/>
            <a:r>
              <a:rPr lang="en-US"/>
              <a:t>Enter Facebook info</a:t>
            </a:r>
          </a:p>
        </p:txBody>
      </p:sp>
      <p:pic>
        <p:nvPicPr>
          <p:cNvPr id="7" name="Twitter">
            <a:extLst>
              <a:ext uri="{FF2B5EF4-FFF2-40B4-BE49-F238E27FC236}">
                <a16:creationId xmlns:a16="http://schemas.microsoft.com/office/drawing/2014/main" id="{1F1462B5-F1B0-4233-B989-C544B2B47E5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2293" y="5365545"/>
            <a:ext cx="585216" cy="440102"/>
          </a:xfrm>
          <a:prstGeom prst="rect">
            <a:avLst/>
          </a:prstGeom>
        </p:spPr>
      </p:pic>
      <p:sp>
        <p:nvSpPr>
          <p:cNvPr id="11" name="Text Placeholder 9">
            <a:extLst>
              <a:ext uri="{FF2B5EF4-FFF2-40B4-BE49-F238E27FC236}">
                <a16:creationId xmlns:a16="http://schemas.microsoft.com/office/drawing/2014/main" id="{58BACC9A-2948-4586-9ADE-AC08E52A637B}"/>
              </a:ext>
            </a:extLst>
          </p:cNvPr>
          <p:cNvSpPr>
            <a:spLocks noGrp="1"/>
          </p:cNvSpPr>
          <p:nvPr>
            <p:ph type="body" sz="quarter" idx="13" hasCustomPrompt="1"/>
          </p:nvPr>
        </p:nvSpPr>
        <p:spPr>
          <a:xfrm>
            <a:off x="5429141" y="5906971"/>
            <a:ext cx="1635443" cy="503237"/>
          </a:xfrm>
        </p:spPr>
        <p:txBody>
          <a:bodyPr>
            <a:noAutofit/>
          </a:bodyPr>
          <a:lstStyle>
            <a:lvl1pPr marL="0" indent="0" algn="ctr">
              <a:buNone/>
              <a:defRPr sz="1200"/>
            </a:lvl1pPr>
          </a:lstStyle>
          <a:p>
            <a:pPr lvl="0"/>
            <a:r>
              <a:rPr lang="en-US"/>
              <a:t>Enter Twitter info</a:t>
            </a:r>
          </a:p>
        </p:txBody>
      </p:sp>
      <p:pic>
        <p:nvPicPr>
          <p:cNvPr id="8" name="Instagram">
            <a:extLst>
              <a:ext uri="{FF2B5EF4-FFF2-40B4-BE49-F238E27FC236}">
                <a16:creationId xmlns:a16="http://schemas.microsoft.com/office/drawing/2014/main" id="{22D2F588-6523-4556-88B5-99C95EE5EFE5}"/>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90819" y="5334551"/>
            <a:ext cx="670560" cy="502090"/>
          </a:xfrm>
          <a:prstGeom prst="rect">
            <a:avLst/>
          </a:prstGeom>
        </p:spPr>
      </p:pic>
      <p:sp>
        <p:nvSpPr>
          <p:cNvPr id="12" name="Text Placeholder 9">
            <a:extLst>
              <a:ext uri="{FF2B5EF4-FFF2-40B4-BE49-F238E27FC236}">
                <a16:creationId xmlns:a16="http://schemas.microsoft.com/office/drawing/2014/main" id="{B81A18F7-3BD9-4CAA-9ADC-13EF99A4E392}"/>
              </a:ext>
            </a:extLst>
          </p:cNvPr>
          <p:cNvSpPr>
            <a:spLocks noGrp="1"/>
          </p:cNvSpPr>
          <p:nvPr>
            <p:ph type="body" sz="quarter" idx="14" hasCustomPrompt="1"/>
          </p:nvPr>
        </p:nvSpPr>
        <p:spPr>
          <a:xfrm>
            <a:off x="7908377" y="5906971"/>
            <a:ext cx="1635443" cy="503237"/>
          </a:xfrm>
        </p:spPr>
        <p:txBody>
          <a:bodyPr>
            <a:noAutofit/>
          </a:bodyPr>
          <a:lstStyle>
            <a:lvl1pPr marL="0" indent="0" algn="ctr">
              <a:buNone/>
              <a:defRPr sz="1200"/>
            </a:lvl1pPr>
          </a:lstStyle>
          <a:p>
            <a:pPr lvl="0"/>
            <a:r>
              <a:rPr lang="en-US"/>
              <a:t>Enter Instagram info</a:t>
            </a:r>
          </a:p>
        </p:txBody>
      </p:sp>
      <p:sp>
        <p:nvSpPr>
          <p:cNvPr id="3" name="Slide Number Placeholder 2">
            <a:extLst>
              <a:ext uri="{FF2B5EF4-FFF2-40B4-BE49-F238E27FC236}">
                <a16:creationId xmlns:a16="http://schemas.microsoft.com/office/drawing/2014/main" id="{9FE1C24E-3AD8-45B3-85F6-8E92576D8D8A}"/>
              </a:ext>
            </a:extLst>
          </p:cNvPr>
          <p:cNvSpPr>
            <a:spLocks noGrp="1"/>
          </p:cNvSpPr>
          <p:nvPr>
            <p:ph type="sldNum" sz="quarter" idx="10"/>
          </p:nvPr>
        </p:nvSpPr>
        <p:spPr/>
        <p:txBody>
          <a:bodyPr/>
          <a:lstStyle/>
          <a:p>
            <a:fld id="{1929936C-68CC-48AF-8CF3-4B03BC21D04D}" type="slidenum">
              <a:rPr lang="en-US" smtClean="0"/>
              <a:pPr/>
              <a:t>‹#›</a:t>
            </a:fld>
            <a:endParaRPr lang="en-US" dirty="0"/>
          </a:p>
        </p:txBody>
      </p:sp>
    </p:spTree>
    <p:extLst>
      <p:ext uri="{BB962C8B-B14F-4D97-AF65-F5344CB8AC3E}">
        <p14:creationId xmlns:p14="http://schemas.microsoft.com/office/powerpoint/2010/main" val="9943176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4"/>
            <a:ext cx="2743200" cy="365125"/>
          </a:xfrm>
        </p:spPr>
        <p:txBody>
          <a:bodyPr/>
          <a:lstStyle/>
          <a:p>
            <a:fld id="{063B872D-3AE9-4542-A461-B751CD6BB84C}" type="slidenum">
              <a:rPr lang="en-US" smtClean="0"/>
              <a:t>‹#›</a:t>
            </a:fld>
            <a:endParaRPr lang="en-US" dirty="0"/>
          </a:p>
        </p:txBody>
      </p:sp>
    </p:spTree>
    <p:extLst>
      <p:ext uri="{BB962C8B-B14F-4D97-AF65-F5344CB8AC3E}">
        <p14:creationId xmlns:p14="http://schemas.microsoft.com/office/powerpoint/2010/main" val="3593527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4"/>
            <a:ext cx="2743200" cy="365125"/>
          </a:xfrm>
        </p:spPr>
        <p:txBody>
          <a:bodyPr/>
          <a:lstStyle/>
          <a:p>
            <a:fld id="{063B872D-3AE9-4542-A461-B751CD6BB84C}" type="slidenum">
              <a:rPr lang="en-US" smtClean="0"/>
              <a:t>‹#›</a:t>
            </a:fld>
            <a:endParaRPr lang="en-US" dirty="0"/>
          </a:p>
        </p:txBody>
      </p:sp>
    </p:spTree>
    <p:extLst>
      <p:ext uri="{BB962C8B-B14F-4D97-AF65-F5344CB8AC3E}">
        <p14:creationId xmlns:p14="http://schemas.microsoft.com/office/powerpoint/2010/main" val="17328243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2631881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E322-8E9A-479B-B269-4D91BEDF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0B1-029E-4E5B-9650-234023D20BA8}"/>
              </a:ext>
            </a:extLst>
          </p:cNvPr>
          <p:cNvSpPr>
            <a:spLocks noGrp="1"/>
          </p:cNvSpPr>
          <p:nvPr>
            <p:ph type="dt" sz="half" idx="10"/>
          </p:nvPr>
        </p:nvSpPr>
        <p:spPr/>
        <p:txBody>
          <a:bodyPr/>
          <a:lstStyle/>
          <a:p>
            <a:fld id="{125ED62A-BBC8-4D69-BC3F-34BB26C26472}" type="datetimeFigureOut">
              <a:rPr lang="en-US" smtClean="0"/>
              <a:t>11/9/2022</a:t>
            </a:fld>
            <a:endParaRPr lang="en-US" dirty="0"/>
          </a:p>
        </p:txBody>
      </p:sp>
      <p:sp>
        <p:nvSpPr>
          <p:cNvPr id="5" name="Footer Placeholder 4">
            <a:extLst>
              <a:ext uri="{FF2B5EF4-FFF2-40B4-BE49-F238E27FC236}">
                <a16:creationId xmlns:a16="http://schemas.microsoft.com/office/drawing/2014/main" id="{FD906003-677A-45E2-AE16-611CACE94A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3EB7A6-4275-4759-8006-710E8934378B}"/>
              </a:ext>
            </a:extLst>
          </p:cNvPr>
          <p:cNvSpPr>
            <a:spLocks noGrp="1"/>
          </p:cNvSpPr>
          <p:nvPr>
            <p:ph type="sldNum" sz="quarter" idx="12"/>
          </p:nvPr>
        </p:nvSpPr>
        <p:spPr/>
        <p:txBody>
          <a:bodyPr/>
          <a:lstStyle/>
          <a:p>
            <a:fld id="{37CA07B4-DD15-4A32-9DF2-B6AD00727005}" type="slidenum">
              <a:rPr lang="en-US" smtClean="0"/>
              <a:t>‹#›</a:t>
            </a:fld>
            <a:endParaRPr lang="en-US" dirty="0"/>
          </a:p>
        </p:txBody>
      </p:sp>
    </p:spTree>
    <p:extLst>
      <p:ext uri="{BB962C8B-B14F-4D97-AF65-F5344CB8AC3E}">
        <p14:creationId xmlns:p14="http://schemas.microsoft.com/office/powerpoint/2010/main" val="5554217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dirty="0"/>
          </a:p>
        </p:txBody>
      </p:sp>
    </p:spTree>
    <p:extLst>
      <p:ext uri="{BB962C8B-B14F-4D97-AF65-F5344CB8AC3E}">
        <p14:creationId xmlns:p14="http://schemas.microsoft.com/office/powerpoint/2010/main" val="36033012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211895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7CF06-8C59-4736-BBD8-2485DEAC9A04}"/>
              </a:ext>
            </a:extLst>
          </p:cNvPr>
          <p:cNvSpPr>
            <a:spLocks noGrp="1"/>
          </p:cNvSpPr>
          <p:nvPr>
            <p:ph type="title"/>
          </p:nvPr>
        </p:nvSpPr>
        <p:spPr>
          <a:xfrm>
            <a:off x="325928" y="365126"/>
            <a:ext cx="11497901" cy="115610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6E68CC3-A211-4170-8256-D1B0621F9EF8}"/>
              </a:ext>
            </a:extLst>
          </p:cNvPr>
          <p:cNvSpPr>
            <a:spLocks noGrp="1"/>
          </p:cNvSpPr>
          <p:nvPr>
            <p:ph sz="half" idx="1"/>
          </p:nvPr>
        </p:nvSpPr>
        <p:spPr>
          <a:xfrm>
            <a:off x="325925" y="1949730"/>
            <a:ext cx="5181600" cy="4428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30C559-C4BB-47B0-B05B-0B773EDABDCA}"/>
              </a:ext>
            </a:extLst>
          </p:cNvPr>
          <p:cNvSpPr>
            <a:spLocks noGrp="1"/>
          </p:cNvSpPr>
          <p:nvPr>
            <p:ph sz="half" idx="2"/>
          </p:nvPr>
        </p:nvSpPr>
        <p:spPr>
          <a:xfrm>
            <a:off x="6491337" y="1947083"/>
            <a:ext cx="5332491" cy="44288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a:extLst>
              <a:ext uri="{FF2B5EF4-FFF2-40B4-BE49-F238E27FC236}">
                <a16:creationId xmlns:a16="http://schemas.microsoft.com/office/drawing/2014/main" id="{1AFC33AE-4ECE-4672-952F-953EEFA01FC4}"/>
              </a:ext>
            </a:extLst>
          </p:cNvPr>
          <p:cNvSpPr>
            <a:spLocks noGrp="1"/>
          </p:cNvSpPr>
          <p:nvPr>
            <p:ph type="ftr" sz="quarter" idx="3"/>
          </p:nvPr>
        </p:nvSpPr>
        <p:spPr>
          <a:xfrm>
            <a:off x="0" y="6551981"/>
            <a:ext cx="2743200" cy="322646"/>
          </a:xfrm>
          <a:prstGeom prst="rect">
            <a:avLst/>
          </a:prstGeom>
        </p:spPr>
        <p:txBody>
          <a:bodyPr vert="horz" lIns="91440" tIns="45720" rIns="91440" bIns="45720" rtlCol="0" anchor="ctr"/>
          <a:lstStyle>
            <a:lvl1pPr algn="l">
              <a:defRPr sz="975">
                <a:solidFill>
                  <a:schemeClr val="bg1"/>
                </a:solidFill>
              </a:defRPr>
            </a:lvl1pPr>
          </a:lstStyle>
          <a:p>
            <a:r>
              <a:rPr lang="en-US" dirty="0"/>
              <a:t>New Jersey Department of Education</a:t>
            </a:r>
          </a:p>
        </p:txBody>
      </p:sp>
      <p:sp>
        <p:nvSpPr>
          <p:cNvPr id="7" name="Slide Number Placeholder 6">
            <a:extLst>
              <a:ext uri="{FF2B5EF4-FFF2-40B4-BE49-F238E27FC236}">
                <a16:creationId xmlns:a16="http://schemas.microsoft.com/office/drawing/2014/main" id="{A8F06CBD-4E0B-4DF9-B7F5-4AE152EA685E}"/>
              </a:ext>
            </a:extLst>
          </p:cNvPr>
          <p:cNvSpPr>
            <a:spLocks noGrp="1"/>
          </p:cNvSpPr>
          <p:nvPr>
            <p:ph type="sldNum" sz="quarter" idx="12"/>
          </p:nvPr>
        </p:nvSpPr>
        <p:spPr/>
        <p:txBody>
          <a:bodyPr/>
          <a:lstStyle/>
          <a:p>
            <a:fld id="{1929936C-68CC-48AF-8CF3-4B03BC21D04D}" type="slidenum">
              <a:rPr lang="en-US" smtClean="0"/>
              <a:t>‹#›</a:t>
            </a:fld>
            <a:endParaRPr lang="en-US" dirty="0"/>
          </a:p>
        </p:txBody>
      </p:sp>
    </p:spTree>
    <p:extLst>
      <p:ext uri="{BB962C8B-B14F-4D97-AF65-F5344CB8AC3E}">
        <p14:creationId xmlns:p14="http://schemas.microsoft.com/office/powerpoint/2010/main" val="17097450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9819986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727491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6894629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6762630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6892150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9075865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3495300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dirty="0"/>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753176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dirty="0"/>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0053310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dirty="0"/>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421961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wo Content_Simpl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7CF06-8C59-4736-BBD8-2485DEAC9A04}"/>
              </a:ext>
            </a:extLst>
          </p:cNvPr>
          <p:cNvSpPr>
            <a:spLocks noGrp="1"/>
          </p:cNvSpPr>
          <p:nvPr>
            <p:ph type="title"/>
          </p:nvPr>
        </p:nvSpPr>
        <p:spPr>
          <a:xfrm>
            <a:off x="135801" y="365126"/>
            <a:ext cx="11823827" cy="1114540"/>
          </a:xfrm>
        </p:spPr>
        <p:txBody>
          <a:bodyPr/>
          <a:lstStyle/>
          <a:p>
            <a:r>
              <a:rPr lang="en-US"/>
              <a:t>Click to edit Master title style</a:t>
            </a:r>
          </a:p>
        </p:txBody>
      </p:sp>
      <p:sp>
        <p:nvSpPr>
          <p:cNvPr id="6" name="Content Placeholder 3">
            <a:extLst>
              <a:ext uri="{FF2B5EF4-FFF2-40B4-BE49-F238E27FC236}">
                <a16:creationId xmlns:a16="http://schemas.microsoft.com/office/drawing/2014/main" id="{351658A7-B92F-45A2-B638-36B423473E34}"/>
              </a:ext>
            </a:extLst>
          </p:cNvPr>
          <p:cNvSpPr>
            <a:spLocks noGrp="1"/>
          </p:cNvSpPr>
          <p:nvPr>
            <p:ph sz="half" idx="13"/>
          </p:nvPr>
        </p:nvSpPr>
        <p:spPr>
          <a:xfrm>
            <a:off x="135803" y="1825624"/>
            <a:ext cx="5690856" cy="4502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30C559-C4BB-47B0-B05B-0B773EDABDCA}"/>
              </a:ext>
            </a:extLst>
          </p:cNvPr>
          <p:cNvSpPr>
            <a:spLocks noGrp="1"/>
          </p:cNvSpPr>
          <p:nvPr>
            <p:ph sz="half" idx="2"/>
          </p:nvPr>
        </p:nvSpPr>
        <p:spPr>
          <a:xfrm>
            <a:off x="6268772" y="1825625"/>
            <a:ext cx="5690856" cy="4502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95D68219-6CB5-460D-B65B-7133D98141CD}"/>
              </a:ext>
            </a:extLst>
          </p:cNvPr>
          <p:cNvSpPr>
            <a:spLocks noGrp="1"/>
          </p:cNvSpPr>
          <p:nvPr>
            <p:ph type="ftr" sz="quarter" idx="3"/>
          </p:nvPr>
        </p:nvSpPr>
        <p:spPr>
          <a:xfrm>
            <a:off x="0" y="6552776"/>
            <a:ext cx="2743200" cy="347709"/>
          </a:xfrm>
          <a:prstGeom prst="rect">
            <a:avLst/>
          </a:prstGeom>
        </p:spPr>
        <p:txBody>
          <a:bodyPr vert="horz" lIns="91440" tIns="45720" rIns="91440" bIns="45720" rtlCol="0" anchor="ctr"/>
          <a:lstStyle>
            <a:lvl1pPr algn="l">
              <a:defRPr sz="975">
                <a:solidFill>
                  <a:schemeClr val="bg1"/>
                </a:solidFill>
              </a:defRPr>
            </a:lvl1pPr>
          </a:lstStyle>
          <a:p>
            <a:r>
              <a:rPr lang="en-US" dirty="0"/>
              <a:t>New Jersey Department of Education</a:t>
            </a:r>
          </a:p>
        </p:txBody>
      </p:sp>
      <p:sp>
        <p:nvSpPr>
          <p:cNvPr id="7" name="Slide Number Placeholder 6">
            <a:extLst>
              <a:ext uri="{FF2B5EF4-FFF2-40B4-BE49-F238E27FC236}">
                <a16:creationId xmlns:a16="http://schemas.microsoft.com/office/drawing/2014/main" id="{A8F06CBD-4E0B-4DF9-B7F5-4AE152EA685E}"/>
              </a:ext>
            </a:extLst>
          </p:cNvPr>
          <p:cNvSpPr>
            <a:spLocks noGrp="1"/>
          </p:cNvSpPr>
          <p:nvPr>
            <p:ph type="sldNum" sz="quarter" idx="12"/>
          </p:nvPr>
        </p:nvSpPr>
        <p:spPr/>
        <p:txBody>
          <a:bodyPr/>
          <a:lstStyle/>
          <a:p>
            <a:fld id="{1929936C-68CC-48AF-8CF3-4B03BC21D04D}" type="slidenum">
              <a:rPr lang="en-US" smtClean="0"/>
              <a:t>‹#›</a:t>
            </a:fld>
            <a:endParaRPr lang="en-US" dirty="0"/>
          </a:p>
        </p:txBody>
      </p:sp>
    </p:spTree>
    <p:extLst>
      <p:ext uri="{BB962C8B-B14F-4D97-AF65-F5344CB8AC3E}">
        <p14:creationId xmlns:p14="http://schemas.microsoft.com/office/powerpoint/2010/main" val="34628792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4573763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20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8637992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9068" y="1289225"/>
            <a:ext cx="11853863" cy="962407"/>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20456" y="2382516"/>
            <a:ext cx="8831483" cy="35115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363035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1125287"/>
          </a:xfrm>
        </p:spPr>
        <p:txBody>
          <a:bodyPr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638552"/>
            <a:ext cx="12191999" cy="1239312"/>
          </a:xfrm>
        </p:spPr>
        <p:txBody>
          <a:bodyPr rIns="91440">
            <a:normAutofit/>
          </a:bodyPr>
          <a:lstStyle>
            <a:lvl1pPr marL="0" indent="0" algn="ctr">
              <a:spcBef>
                <a:spcPts val="0"/>
              </a:spcBef>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97872"/>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984108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21195641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136104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1684136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3018923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6149649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34716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hreeContent_Si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7CF06-8C59-4736-BBD8-2485DEAC9A04}"/>
              </a:ext>
            </a:extLst>
          </p:cNvPr>
          <p:cNvSpPr>
            <a:spLocks noGrp="1"/>
          </p:cNvSpPr>
          <p:nvPr>
            <p:ph type="title"/>
          </p:nvPr>
        </p:nvSpPr>
        <p:spPr>
          <a:xfrm>
            <a:off x="838200" y="365126"/>
            <a:ext cx="10515600" cy="893520"/>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F6E68CC3-A211-4170-8256-D1B0621F9EF8}"/>
              </a:ext>
            </a:extLst>
          </p:cNvPr>
          <p:cNvSpPr>
            <a:spLocks noGrp="1"/>
          </p:cNvSpPr>
          <p:nvPr>
            <p:ph sz="half" idx="1"/>
          </p:nvPr>
        </p:nvSpPr>
        <p:spPr>
          <a:xfrm>
            <a:off x="838199" y="1395323"/>
            <a:ext cx="10515600" cy="1455457"/>
          </a:xfrm>
        </p:spPr>
        <p:txBody>
          <a:bodyPr/>
          <a:lstStyle>
            <a:lvl3pPr marL="685783" indent="0">
              <a:buNone/>
              <a:defRPr/>
            </a:lvl3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C3DE64AC-8446-4C9F-B063-00502FAAD8B2}"/>
              </a:ext>
            </a:extLst>
          </p:cNvPr>
          <p:cNvSpPr>
            <a:spLocks noGrp="1"/>
          </p:cNvSpPr>
          <p:nvPr>
            <p:ph sz="half" idx="13"/>
          </p:nvPr>
        </p:nvSpPr>
        <p:spPr>
          <a:xfrm>
            <a:off x="838199" y="2982421"/>
            <a:ext cx="10515600" cy="1559667"/>
          </a:xfrm>
        </p:spPr>
        <p:txBody>
          <a:body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0312DEFC-B4BA-44CD-9676-AA10C89DD9E6}"/>
              </a:ext>
            </a:extLst>
          </p:cNvPr>
          <p:cNvSpPr>
            <a:spLocks noGrp="1"/>
          </p:cNvSpPr>
          <p:nvPr>
            <p:ph sz="half" idx="14"/>
          </p:nvPr>
        </p:nvSpPr>
        <p:spPr>
          <a:xfrm>
            <a:off x="838199" y="4688393"/>
            <a:ext cx="10515600" cy="1730701"/>
          </a:xfrm>
        </p:spPr>
        <p:txBody>
          <a:bodyPr/>
          <a:lstStyle/>
          <a:p>
            <a:pPr lvl="0"/>
            <a:r>
              <a:rPr lang="en-US"/>
              <a:t>Click to edit Master text styles</a:t>
            </a:r>
          </a:p>
          <a:p>
            <a:pPr lvl="1"/>
            <a:r>
              <a:rPr lang="en-US"/>
              <a:t>Second level</a:t>
            </a:r>
          </a:p>
        </p:txBody>
      </p:sp>
      <p:sp>
        <p:nvSpPr>
          <p:cNvPr id="8" name="Footer Placeholder 3">
            <a:extLst>
              <a:ext uri="{FF2B5EF4-FFF2-40B4-BE49-F238E27FC236}">
                <a16:creationId xmlns:a16="http://schemas.microsoft.com/office/drawing/2014/main" id="{8075FB28-1637-4D36-BC87-9A87C854BF03}"/>
              </a:ext>
            </a:extLst>
          </p:cNvPr>
          <p:cNvSpPr>
            <a:spLocks noGrp="1"/>
          </p:cNvSpPr>
          <p:nvPr>
            <p:ph type="ftr" sz="quarter" idx="3"/>
          </p:nvPr>
        </p:nvSpPr>
        <p:spPr>
          <a:xfrm>
            <a:off x="0" y="6551981"/>
            <a:ext cx="2743200" cy="322646"/>
          </a:xfrm>
          <a:prstGeom prst="rect">
            <a:avLst/>
          </a:prstGeom>
        </p:spPr>
        <p:txBody>
          <a:bodyPr vert="horz" lIns="91440" tIns="45720" rIns="91440" bIns="45720" rtlCol="0" anchor="ctr"/>
          <a:lstStyle>
            <a:lvl1pPr algn="l">
              <a:defRPr sz="975">
                <a:solidFill>
                  <a:schemeClr val="bg1"/>
                </a:solidFill>
              </a:defRPr>
            </a:lvl1pPr>
          </a:lstStyle>
          <a:p>
            <a:r>
              <a:rPr lang="en-US" dirty="0"/>
              <a:t>New Jersey Department of Education</a:t>
            </a:r>
          </a:p>
        </p:txBody>
      </p:sp>
      <p:sp>
        <p:nvSpPr>
          <p:cNvPr id="7" name="Slide Number Placeholder 6">
            <a:extLst>
              <a:ext uri="{FF2B5EF4-FFF2-40B4-BE49-F238E27FC236}">
                <a16:creationId xmlns:a16="http://schemas.microsoft.com/office/drawing/2014/main" id="{A8F06CBD-4E0B-4DF9-B7F5-4AE152EA685E}"/>
              </a:ext>
            </a:extLst>
          </p:cNvPr>
          <p:cNvSpPr>
            <a:spLocks noGrp="1"/>
          </p:cNvSpPr>
          <p:nvPr>
            <p:ph type="sldNum" sz="quarter" idx="12"/>
          </p:nvPr>
        </p:nvSpPr>
        <p:spPr/>
        <p:txBody>
          <a:bodyPr/>
          <a:lstStyle/>
          <a:p>
            <a:fld id="{1929936C-68CC-48AF-8CF3-4B03BC21D04D}" type="slidenum">
              <a:rPr lang="en-US" smtClean="0"/>
              <a:t>‹#›</a:t>
            </a:fld>
            <a:endParaRPr lang="en-US" dirty="0"/>
          </a:p>
        </p:txBody>
      </p:sp>
    </p:spTree>
    <p:extLst>
      <p:ext uri="{BB962C8B-B14F-4D97-AF65-F5344CB8AC3E}">
        <p14:creationId xmlns:p14="http://schemas.microsoft.com/office/powerpoint/2010/main" val="16924767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6668557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dirty="0"/>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7123640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dirty="0"/>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7452792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3543009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dirty="0"/>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6115482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6277344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2207845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005109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1525-BAE3-4CAF-89D0-D1DDCA7553F3}"/>
              </a:ext>
            </a:extLst>
          </p:cNvPr>
          <p:cNvSpPr>
            <a:spLocks noGrp="1"/>
          </p:cNvSpPr>
          <p:nvPr>
            <p:ph type="title"/>
          </p:nvPr>
        </p:nvSpPr>
        <p:spPr>
          <a:xfrm>
            <a:off x="217285" y="365131"/>
            <a:ext cx="11775547" cy="956681"/>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23838D-6D5E-455C-85DF-54B77EE5519D}"/>
              </a:ext>
            </a:extLst>
          </p:cNvPr>
          <p:cNvSpPr>
            <a:spLocks noGrp="1"/>
          </p:cNvSpPr>
          <p:nvPr>
            <p:ph type="body" idx="1"/>
          </p:nvPr>
        </p:nvSpPr>
        <p:spPr>
          <a:xfrm>
            <a:off x="217290" y="1681163"/>
            <a:ext cx="371192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CD232FF-A555-45CC-B407-62C42702E5F3}"/>
              </a:ext>
            </a:extLst>
          </p:cNvPr>
          <p:cNvSpPr>
            <a:spLocks noGrp="1"/>
          </p:cNvSpPr>
          <p:nvPr>
            <p:ph sz="half" idx="2"/>
          </p:nvPr>
        </p:nvSpPr>
        <p:spPr>
          <a:xfrm>
            <a:off x="217289" y="2714852"/>
            <a:ext cx="3711921" cy="3759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B8CE72F5-9482-4892-B297-66B046D1883A}"/>
              </a:ext>
            </a:extLst>
          </p:cNvPr>
          <p:cNvSpPr>
            <a:spLocks noGrp="1"/>
          </p:cNvSpPr>
          <p:nvPr>
            <p:ph type="body" idx="13"/>
          </p:nvPr>
        </p:nvSpPr>
        <p:spPr>
          <a:xfrm>
            <a:off x="4317001" y="1681163"/>
            <a:ext cx="371192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3" name="Content Placeholder 3">
            <a:extLst>
              <a:ext uri="{FF2B5EF4-FFF2-40B4-BE49-F238E27FC236}">
                <a16:creationId xmlns:a16="http://schemas.microsoft.com/office/drawing/2014/main" id="{1E002FDA-A44A-49A4-B8AD-5FCC148F38D9}"/>
              </a:ext>
            </a:extLst>
          </p:cNvPr>
          <p:cNvSpPr>
            <a:spLocks noGrp="1"/>
          </p:cNvSpPr>
          <p:nvPr>
            <p:ph sz="half" idx="14"/>
          </p:nvPr>
        </p:nvSpPr>
        <p:spPr>
          <a:xfrm>
            <a:off x="4317000" y="2714852"/>
            <a:ext cx="3711921" cy="3759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72FEC1F-4E70-4D85-97CB-F7EC7CC2C1B7}"/>
              </a:ext>
            </a:extLst>
          </p:cNvPr>
          <p:cNvSpPr>
            <a:spLocks noGrp="1"/>
          </p:cNvSpPr>
          <p:nvPr>
            <p:ph type="body" idx="15"/>
          </p:nvPr>
        </p:nvSpPr>
        <p:spPr>
          <a:xfrm>
            <a:off x="8280917" y="1681163"/>
            <a:ext cx="371192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5" name="Content Placeholder 3">
            <a:extLst>
              <a:ext uri="{FF2B5EF4-FFF2-40B4-BE49-F238E27FC236}">
                <a16:creationId xmlns:a16="http://schemas.microsoft.com/office/drawing/2014/main" id="{8368F3C8-0878-4191-A15F-07E1E0A65672}"/>
              </a:ext>
            </a:extLst>
          </p:cNvPr>
          <p:cNvSpPr>
            <a:spLocks noGrp="1"/>
          </p:cNvSpPr>
          <p:nvPr>
            <p:ph sz="half" idx="16"/>
          </p:nvPr>
        </p:nvSpPr>
        <p:spPr>
          <a:xfrm>
            <a:off x="8280916" y="2714852"/>
            <a:ext cx="3711921" cy="3759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C3215870-12E3-4980-93AD-8DC70E11A202}"/>
              </a:ext>
            </a:extLst>
          </p:cNvPr>
          <p:cNvSpPr>
            <a:spLocks noGrp="1"/>
          </p:cNvSpPr>
          <p:nvPr>
            <p:ph type="ftr" sz="quarter" idx="3"/>
          </p:nvPr>
        </p:nvSpPr>
        <p:spPr>
          <a:xfrm>
            <a:off x="0" y="6551981"/>
            <a:ext cx="2743200" cy="322646"/>
          </a:xfrm>
          <a:prstGeom prst="rect">
            <a:avLst/>
          </a:prstGeom>
        </p:spPr>
        <p:txBody>
          <a:bodyPr vert="horz" lIns="91440" tIns="45720" rIns="91440" bIns="45720" rtlCol="0" anchor="ctr"/>
          <a:lstStyle>
            <a:lvl1pPr algn="l">
              <a:defRPr sz="975">
                <a:solidFill>
                  <a:schemeClr val="bg1"/>
                </a:solidFill>
              </a:defRPr>
            </a:lvl1pPr>
          </a:lstStyle>
          <a:p>
            <a:r>
              <a:rPr lang="en-US" dirty="0"/>
              <a:t>New Jersey Department of Education</a:t>
            </a:r>
          </a:p>
        </p:txBody>
      </p:sp>
      <p:sp>
        <p:nvSpPr>
          <p:cNvPr id="9" name="Slide Number Placeholder 8">
            <a:extLst>
              <a:ext uri="{FF2B5EF4-FFF2-40B4-BE49-F238E27FC236}">
                <a16:creationId xmlns:a16="http://schemas.microsoft.com/office/drawing/2014/main" id="{42256F76-59C6-41DD-B216-886CAB45919F}"/>
              </a:ext>
            </a:extLst>
          </p:cNvPr>
          <p:cNvSpPr>
            <a:spLocks noGrp="1"/>
          </p:cNvSpPr>
          <p:nvPr>
            <p:ph type="sldNum" sz="quarter" idx="12"/>
          </p:nvPr>
        </p:nvSpPr>
        <p:spPr/>
        <p:txBody>
          <a:bodyPr/>
          <a:lstStyle/>
          <a:p>
            <a:fld id="{1929936C-68CC-48AF-8CF3-4B03BC21D04D}" type="slidenum">
              <a:rPr lang="en-US" smtClean="0"/>
              <a:t>‹#›</a:t>
            </a:fld>
            <a:endParaRPr lang="en-US" dirty="0"/>
          </a:p>
        </p:txBody>
      </p:sp>
    </p:spTree>
    <p:extLst>
      <p:ext uri="{BB962C8B-B14F-4D97-AF65-F5344CB8AC3E}">
        <p14:creationId xmlns:p14="http://schemas.microsoft.com/office/powerpoint/2010/main" val="468156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6634-5182-4FAC-BD8F-9AB169FD2987}"/>
              </a:ext>
            </a:extLst>
          </p:cNvPr>
          <p:cNvSpPr>
            <a:spLocks noGrp="1"/>
          </p:cNvSpPr>
          <p:nvPr>
            <p:ph type="title"/>
          </p:nvPr>
        </p:nvSpPr>
        <p:spPr>
          <a:xfrm>
            <a:off x="347124" y="535130"/>
            <a:ext cx="11497752"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C06CEA20-19E1-4E9F-AC98-2B0F1B8976DE}"/>
              </a:ext>
            </a:extLst>
          </p:cNvPr>
          <p:cNvSpPr>
            <a:spLocks noGrp="1"/>
          </p:cNvSpPr>
          <p:nvPr>
            <p:ph type="ftr" sz="quarter" idx="3"/>
          </p:nvPr>
        </p:nvSpPr>
        <p:spPr>
          <a:xfrm>
            <a:off x="0" y="6551981"/>
            <a:ext cx="2743200" cy="322646"/>
          </a:xfrm>
          <a:prstGeom prst="rect">
            <a:avLst/>
          </a:prstGeom>
        </p:spPr>
        <p:txBody>
          <a:bodyPr vert="horz" lIns="91440" tIns="45720" rIns="91440" bIns="45720" rtlCol="0" anchor="ctr"/>
          <a:lstStyle>
            <a:lvl1pPr algn="l">
              <a:defRPr sz="975">
                <a:solidFill>
                  <a:schemeClr val="bg1"/>
                </a:solidFill>
              </a:defRPr>
            </a:lvl1pPr>
          </a:lstStyle>
          <a:p>
            <a:r>
              <a:rPr lang="en-US" dirty="0"/>
              <a:t>New Jersey Department of Education</a:t>
            </a:r>
          </a:p>
        </p:txBody>
      </p:sp>
      <p:sp>
        <p:nvSpPr>
          <p:cNvPr id="5" name="Slide Number Placeholder 4">
            <a:extLst>
              <a:ext uri="{FF2B5EF4-FFF2-40B4-BE49-F238E27FC236}">
                <a16:creationId xmlns:a16="http://schemas.microsoft.com/office/drawing/2014/main" id="{20E18389-EFEF-429F-89FB-752FEA4C6573}"/>
              </a:ext>
            </a:extLst>
          </p:cNvPr>
          <p:cNvSpPr>
            <a:spLocks noGrp="1"/>
          </p:cNvSpPr>
          <p:nvPr>
            <p:ph type="sldNum" sz="quarter" idx="12"/>
          </p:nvPr>
        </p:nvSpPr>
        <p:spPr/>
        <p:txBody>
          <a:bodyPr/>
          <a:lstStyle/>
          <a:p>
            <a:fld id="{1929936C-68CC-48AF-8CF3-4B03BC21D04D}" type="slidenum">
              <a:rPr lang="en-US" smtClean="0"/>
              <a:t>‹#›</a:t>
            </a:fld>
            <a:endParaRPr lang="en-US" dirty="0"/>
          </a:p>
        </p:txBody>
      </p:sp>
    </p:spTree>
    <p:extLst>
      <p:ext uri="{BB962C8B-B14F-4D97-AF65-F5344CB8AC3E}">
        <p14:creationId xmlns:p14="http://schemas.microsoft.com/office/powerpoint/2010/main" val="182285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ina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EF56-5357-4CFD-B503-FD5D22E31BAD}"/>
              </a:ext>
            </a:extLst>
          </p:cNvPr>
          <p:cNvSpPr>
            <a:spLocks noGrp="1"/>
          </p:cNvSpPr>
          <p:nvPr>
            <p:ph type="title"/>
          </p:nvPr>
        </p:nvSpPr>
        <p:spPr>
          <a:xfrm>
            <a:off x="838200" y="365131"/>
            <a:ext cx="10515600" cy="850489"/>
          </a:xfrm>
        </p:spPr>
        <p:txBody>
          <a:bodyPr/>
          <a:lstStyle/>
          <a:p>
            <a:r>
              <a:rPr lang="en-US"/>
              <a:t>Click to edit Master title style</a:t>
            </a:r>
          </a:p>
        </p:txBody>
      </p:sp>
      <p:sp>
        <p:nvSpPr>
          <p:cNvPr id="16" name="Text Placeholder 4">
            <a:extLst>
              <a:ext uri="{FF2B5EF4-FFF2-40B4-BE49-F238E27FC236}">
                <a16:creationId xmlns:a16="http://schemas.microsoft.com/office/drawing/2014/main" id="{D3B12E01-EEE8-414E-AC3B-33EF45A07775}"/>
              </a:ext>
            </a:extLst>
          </p:cNvPr>
          <p:cNvSpPr>
            <a:spLocks noGrp="1"/>
          </p:cNvSpPr>
          <p:nvPr>
            <p:ph type="body" sz="quarter" idx="16" hasCustomPrompt="1"/>
          </p:nvPr>
        </p:nvSpPr>
        <p:spPr>
          <a:xfrm>
            <a:off x="3044132" y="1485885"/>
            <a:ext cx="6562725" cy="1032249"/>
          </a:xfrm>
        </p:spPr>
        <p:txBody>
          <a:bodyPr>
            <a:normAutofit/>
          </a:bodyPr>
          <a:lstStyle>
            <a:lvl1pPr marL="0" indent="0" algn="ctr">
              <a:buNone/>
              <a:defRPr sz="2100"/>
            </a:lvl1pPr>
          </a:lstStyle>
          <a:p>
            <a:pPr lvl="0"/>
            <a:r>
              <a:rPr lang="en-US"/>
              <a:t>Department or Office website</a:t>
            </a:r>
          </a:p>
        </p:txBody>
      </p:sp>
      <p:sp>
        <p:nvSpPr>
          <p:cNvPr id="5" name="Text Placeholder 4">
            <a:extLst>
              <a:ext uri="{FF2B5EF4-FFF2-40B4-BE49-F238E27FC236}">
                <a16:creationId xmlns:a16="http://schemas.microsoft.com/office/drawing/2014/main" id="{00D3F7AE-850B-4864-B80E-0BE8ADB84F75}"/>
              </a:ext>
            </a:extLst>
          </p:cNvPr>
          <p:cNvSpPr>
            <a:spLocks noGrp="1"/>
          </p:cNvSpPr>
          <p:nvPr>
            <p:ph type="body" sz="quarter" idx="11" hasCustomPrompt="1"/>
          </p:nvPr>
        </p:nvSpPr>
        <p:spPr>
          <a:xfrm>
            <a:off x="3044132" y="2847529"/>
            <a:ext cx="6562725" cy="1032249"/>
          </a:xfrm>
        </p:spPr>
        <p:txBody>
          <a:bodyPr>
            <a:normAutofit/>
          </a:bodyPr>
          <a:lstStyle>
            <a:lvl1pPr marL="0" indent="0" algn="ctr">
              <a:buNone/>
              <a:defRPr sz="1800"/>
            </a:lvl1pPr>
          </a:lstStyle>
          <a:p>
            <a:pPr lvl="0"/>
            <a:r>
              <a:rPr lang="en-US"/>
              <a:t>Enter contact info such as phone number and email</a:t>
            </a:r>
          </a:p>
        </p:txBody>
      </p:sp>
      <p:sp>
        <p:nvSpPr>
          <p:cNvPr id="15" name="Text Placeholder 14">
            <a:extLst>
              <a:ext uri="{FF2B5EF4-FFF2-40B4-BE49-F238E27FC236}">
                <a16:creationId xmlns:a16="http://schemas.microsoft.com/office/drawing/2014/main" id="{8AA1560F-907F-4C23-AB0E-E50F07A84918}"/>
              </a:ext>
            </a:extLst>
          </p:cNvPr>
          <p:cNvSpPr>
            <a:spLocks noGrp="1"/>
          </p:cNvSpPr>
          <p:nvPr>
            <p:ph type="body" sz="quarter" idx="15" hasCustomPrompt="1"/>
          </p:nvPr>
        </p:nvSpPr>
        <p:spPr>
          <a:xfrm>
            <a:off x="5094619" y="4428882"/>
            <a:ext cx="2304487" cy="666750"/>
          </a:xfrm>
        </p:spPr>
        <p:txBody>
          <a:bodyPr>
            <a:normAutofit/>
          </a:bodyPr>
          <a:lstStyle>
            <a:lvl1pPr marL="0" indent="0" algn="ctr">
              <a:buNone/>
              <a:defRPr sz="2100" b="1"/>
            </a:lvl1pPr>
          </a:lstStyle>
          <a:p>
            <a:pPr lvl="0"/>
            <a:r>
              <a:rPr lang="en-US"/>
              <a:t>Text</a:t>
            </a:r>
          </a:p>
        </p:txBody>
      </p:sp>
      <p:pic>
        <p:nvPicPr>
          <p:cNvPr id="6" name="Facebook">
            <a:extLst>
              <a:ext uri="{FF2B5EF4-FFF2-40B4-BE49-F238E27FC236}">
                <a16:creationId xmlns:a16="http://schemas.microsoft.com/office/drawing/2014/main" id="{44C9F024-7D6B-4064-B434-76A1933BE17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5343" y="5372116"/>
            <a:ext cx="573024" cy="426963"/>
          </a:xfrm>
          <a:prstGeom prst="rect">
            <a:avLst/>
          </a:prstGeom>
        </p:spPr>
      </p:pic>
      <p:sp>
        <p:nvSpPr>
          <p:cNvPr id="10" name="Text Placeholder 9">
            <a:extLst>
              <a:ext uri="{FF2B5EF4-FFF2-40B4-BE49-F238E27FC236}">
                <a16:creationId xmlns:a16="http://schemas.microsoft.com/office/drawing/2014/main" id="{294F8BCB-943B-4692-A224-F8A2437D78A7}"/>
              </a:ext>
            </a:extLst>
          </p:cNvPr>
          <p:cNvSpPr>
            <a:spLocks noGrp="1"/>
          </p:cNvSpPr>
          <p:nvPr>
            <p:ph type="body" sz="quarter" idx="12" hasCustomPrompt="1"/>
          </p:nvPr>
        </p:nvSpPr>
        <p:spPr>
          <a:xfrm>
            <a:off x="3044133" y="5906972"/>
            <a:ext cx="1635443" cy="503237"/>
          </a:xfrm>
        </p:spPr>
        <p:txBody>
          <a:bodyPr>
            <a:noAutofit/>
          </a:bodyPr>
          <a:lstStyle>
            <a:lvl1pPr marL="0" indent="0" algn="ctr">
              <a:buNone/>
              <a:defRPr sz="1200"/>
            </a:lvl1pPr>
          </a:lstStyle>
          <a:p>
            <a:pPr lvl="0"/>
            <a:r>
              <a:rPr lang="en-US"/>
              <a:t>Enter Facebook info</a:t>
            </a:r>
          </a:p>
        </p:txBody>
      </p:sp>
      <p:pic>
        <p:nvPicPr>
          <p:cNvPr id="7" name="Twitter">
            <a:extLst>
              <a:ext uri="{FF2B5EF4-FFF2-40B4-BE49-F238E27FC236}">
                <a16:creationId xmlns:a16="http://schemas.microsoft.com/office/drawing/2014/main" id="{1F1462B5-F1B0-4233-B989-C544B2B47E5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2293" y="5365545"/>
            <a:ext cx="585216" cy="440102"/>
          </a:xfrm>
          <a:prstGeom prst="rect">
            <a:avLst/>
          </a:prstGeom>
        </p:spPr>
      </p:pic>
      <p:sp>
        <p:nvSpPr>
          <p:cNvPr id="11" name="Text Placeholder 9">
            <a:extLst>
              <a:ext uri="{FF2B5EF4-FFF2-40B4-BE49-F238E27FC236}">
                <a16:creationId xmlns:a16="http://schemas.microsoft.com/office/drawing/2014/main" id="{58BACC9A-2948-4586-9ADE-AC08E52A637B}"/>
              </a:ext>
            </a:extLst>
          </p:cNvPr>
          <p:cNvSpPr>
            <a:spLocks noGrp="1"/>
          </p:cNvSpPr>
          <p:nvPr>
            <p:ph type="body" sz="quarter" idx="13" hasCustomPrompt="1"/>
          </p:nvPr>
        </p:nvSpPr>
        <p:spPr>
          <a:xfrm>
            <a:off x="5429141" y="5906971"/>
            <a:ext cx="1635443" cy="503237"/>
          </a:xfrm>
        </p:spPr>
        <p:txBody>
          <a:bodyPr>
            <a:noAutofit/>
          </a:bodyPr>
          <a:lstStyle>
            <a:lvl1pPr marL="0" indent="0" algn="ctr">
              <a:buNone/>
              <a:defRPr sz="1200"/>
            </a:lvl1pPr>
          </a:lstStyle>
          <a:p>
            <a:pPr lvl="0"/>
            <a:r>
              <a:rPr lang="en-US"/>
              <a:t>Enter Twitter info</a:t>
            </a:r>
          </a:p>
        </p:txBody>
      </p:sp>
      <p:pic>
        <p:nvPicPr>
          <p:cNvPr id="8" name="Instagram">
            <a:extLst>
              <a:ext uri="{FF2B5EF4-FFF2-40B4-BE49-F238E27FC236}">
                <a16:creationId xmlns:a16="http://schemas.microsoft.com/office/drawing/2014/main" id="{22D2F588-6523-4556-88B5-99C95EE5EFE5}"/>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90819" y="5334551"/>
            <a:ext cx="670560" cy="502090"/>
          </a:xfrm>
          <a:prstGeom prst="rect">
            <a:avLst/>
          </a:prstGeom>
        </p:spPr>
      </p:pic>
      <p:sp>
        <p:nvSpPr>
          <p:cNvPr id="12" name="Text Placeholder 9">
            <a:extLst>
              <a:ext uri="{FF2B5EF4-FFF2-40B4-BE49-F238E27FC236}">
                <a16:creationId xmlns:a16="http://schemas.microsoft.com/office/drawing/2014/main" id="{B81A18F7-3BD9-4CAA-9ADC-13EF99A4E392}"/>
              </a:ext>
            </a:extLst>
          </p:cNvPr>
          <p:cNvSpPr>
            <a:spLocks noGrp="1"/>
          </p:cNvSpPr>
          <p:nvPr>
            <p:ph type="body" sz="quarter" idx="14" hasCustomPrompt="1"/>
          </p:nvPr>
        </p:nvSpPr>
        <p:spPr>
          <a:xfrm>
            <a:off x="7908377" y="5906971"/>
            <a:ext cx="1635443" cy="503237"/>
          </a:xfrm>
        </p:spPr>
        <p:txBody>
          <a:bodyPr>
            <a:noAutofit/>
          </a:bodyPr>
          <a:lstStyle>
            <a:lvl1pPr marL="0" indent="0" algn="ctr">
              <a:buNone/>
              <a:defRPr sz="1200"/>
            </a:lvl1pPr>
          </a:lstStyle>
          <a:p>
            <a:pPr lvl="0"/>
            <a:r>
              <a:rPr lang="en-US"/>
              <a:t>Enter Instagram info</a:t>
            </a:r>
          </a:p>
        </p:txBody>
      </p:sp>
      <p:sp>
        <p:nvSpPr>
          <p:cNvPr id="3" name="Slide Number Placeholder 2">
            <a:extLst>
              <a:ext uri="{FF2B5EF4-FFF2-40B4-BE49-F238E27FC236}">
                <a16:creationId xmlns:a16="http://schemas.microsoft.com/office/drawing/2014/main" id="{9FE1C24E-3AD8-45B3-85F6-8E92576D8D8A}"/>
              </a:ext>
            </a:extLst>
          </p:cNvPr>
          <p:cNvSpPr>
            <a:spLocks noGrp="1"/>
          </p:cNvSpPr>
          <p:nvPr>
            <p:ph type="sldNum" sz="quarter" idx="10"/>
          </p:nvPr>
        </p:nvSpPr>
        <p:spPr/>
        <p:txBody>
          <a:bodyPr/>
          <a:lstStyle/>
          <a:p>
            <a:fld id="{1929936C-68CC-48AF-8CF3-4B03BC21D04D}" type="slidenum">
              <a:rPr lang="en-US" smtClean="0"/>
              <a:pPr/>
              <a:t>‹#›</a:t>
            </a:fld>
            <a:endParaRPr lang="en-US" dirty="0"/>
          </a:p>
        </p:txBody>
      </p:sp>
    </p:spTree>
    <p:extLst>
      <p:ext uri="{BB962C8B-B14F-4D97-AF65-F5344CB8AC3E}">
        <p14:creationId xmlns:p14="http://schemas.microsoft.com/office/powerpoint/2010/main" val="472327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image" Target="../media/image6.png"/><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7.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6.png"/><Relationship Id="rId2" Type="http://schemas.openxmlformats.org/officeDocument/2006/relationships/slideLayout" Target="../slideLayouts/slideLayout40.xml"/><Relationship Id="rId16" Type="http://schemas.openxmlformats.org/officeDocument/2006/relationships/theme" Target="../theme/theme5.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image" Target="../media/image7.png"/><Relationship Id="rId2" Type="http://schemas.openxmlformats.org/officeDocument/2006/relationships/slideLayout" Target="../slideLayouts/slideLayout55.xml"/><Relationship Id="rId16" Type="http://schemas.openxmlformats.org/officeDocument/2006/relationships/image" Target="../media/image6.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6.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170" y="-5897"/>
            <a:ext cx="12081831"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
        <p:nvSpPr>
          <p:cNvPr id="4" name="Rectangle 3">
            <a:extLst>
              <a:ext uri="{FF2B5EF4-FFF2-40B4-BE49-F238E27FC236}">
                <a16:creationId xmlns:a16="http://schemas.microsoft.com/office/drawing/2014/main" id="{BCD58F0D-AFBC-4C02-86EC-5B2665C19783}"/>
              </a:ext>
              <a:ext uri="{C183D7F6-B498-43B3-948B-1728B52AA6E4}">
                <adec:decorative xmlns:adec="http://schemas.microsoft.com/office/drawing/2017/decorative" val="1"/>
              </a:ext>
            </a:extLst>
          </p:cNvPr>
          <p:cNvSpPr/>
          <p:nvPr userDrawn="1"/>
        </p:nvSpPr>
        <p:spPr>
          <a:xfrm>
            <a:off x="0" y="6"/>
            <a:ext cx="12192000" cy="309467"/>
          </a:xfrm>
          <a:prstGeom prst="rect">
            <a:avLst/>
          </a:prstGeom>
          <a:solidFill>
            <a:srgbClr val="104E72"/>
          </a:solidFill>
          <a:ln>
            <a:solidFill>
              <a:srgbClr val="104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4">
            <a:extLst>
              <a:ext uri="{FF2B5EF4-FFF2-40B4-BE49-F238E27FC236}">
                <a16:creationId xmlns:a16="http://schemas.microsoft.com/office/drawing/2014/main" id="{110364AC-974D-4ED3-911B-729A27C7BF9A}"/>
              </a:ext>
              <a:ext uri="{C183D7F6-B498-43B3-948B-1728B52AA6E4}">
                <adec:decorative xmlns:adec="http://schemas.microsoft.com/office/drawing/2017/decorative" val="1"/>
              </a:ext>
            </a:extLst>
          </p:cNvPr>
          <p:cNvSpPr/>
          <p:nvPr userDrawn="1"/>
        </p:nvSpPr>
        <p:spPr>
          <a:xfrm>
            <a:off x="0" y="6577834"/>
            <a:ext cx="12192000" cy="280166"/>
          </a:xfrm>
          <a:prstGeom prst="rect">
            <a:avLst/>
          </a:prstGeom>
          <a:solidFill>
            <a:srgbClr val="104E72"/>
          </a:solidFill>
          <a:ln>
            <a:solidFill>
              <a:srgbClr val="104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5">
                  <a:lumMod val="50000"/>
                </a:schemeClr>
              </a:solidFill>
              <a:latin typeface="Bell MT" panose="02020503060305020303" pitchFamily="18" charset="0"/>
            </a:endParaRPr>
          </a:p>
        </p:txBody>
      </p:sp>
    </p:spTree>
    <p:extLst>
      <p:ext uri="{BB962C8B-B14F-4D97-AF65-F5344CB8AC3E}">
        <p14:creationId xmlns:p14="http://schemas.microsoft.com/office/powerpoint/2010/main" val="39082950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749" r:id="rId10"/>
  </p:sldLayoutIdLst>
  <p:hf hdr="0" dt="0"/>
  <p:txStyles>
    <p:titleStyle>
      <a:lvl1pPr algn="ctr" defTabSz="685800" rtl="0" eaLnBrk="1" latinLnBrk="0" hangingPunct="1">
        <a:lnSpc>
          <a:spcPct val="90000"/>
        </a:lnSpc>
        <a:spcBef>
          <a:spcPct val="0"/>
        </a:spcBef>
        <a:buNone/>
        <a:defRPr sz="4050" b="1" kern="1200">
          <a:solidFill>
            <a:srgbClr val="6E2405"/>
          </a:solidFill>
          <a:latin typeface="Palatino Linotype" panose="02040502050505030304" pitchFamily="18" charset="0"/>
          <a:ea typeface="+mj-ea"/>
          <a:cs typeface="+mj-cs"/>
        </a:defRPr>
      </a:lvl1pPr>
    </p:titleStyle>
    <p:bodyStyle>
      <a:lvl1pPr marL="0" indent="0" algn="l" defTabSz="685800" rtl="0" eaLnBrk="1" latinLnBrk="0" hangingPunct="1">
        <a:lnSpc>
          <a:spcPct val="108000"/>
        </a:lnSpc>
        <a:spcBef>
          <a:spcPts val="750"/>
        </a:spcBef>
        <a:spcAft>
          <a:spcPts val="1050"/>
        </a:spcAft>
        <a:buFont typeface="Arial" panose="020B0604020202020204" pitchFamily="34" charset="0"/>
        <a:buNone/>
        <a:defRPr sz="33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49340" y="162883"/>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2" y="378898"/>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8"/>
            <a:ext cx="11890272" cy="4507465"/>
          </a:xfrm>
          <a:prstGeom prst="rect">
            <a:avLst/>
          </a:prstGeom>
        </p:spPr>
        <p:txBody>
          <a:bodyPr vert="horz" lIns="91440" tIns="45720" rIns="82296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9"/>
            <a:ext cx="2743200" cy="365125"/>
          </a:xfrm>
          <a:prstGeom prst="rect">
            <a:avLst/>
          </a:prstGeom>
        </p:spPr>
        <p:txBody>
          <a:bodyPr vert="horz" lIns="91440" tIns="45720" rIns="91440" bIns="45720" rtlCol="0" anchor="ctr"/>
          <a:lstStyle>
            <a:lvl1pPr algn="r">
              <a:defRPr sz="1050">
                <a:solidFill>
                  <a:schemeClr val="bg1"/>
                </a:solidFill>
                <a:latin typeface="Palatino Linotype" panose="02040502050505030304" pitchFamily="18" charset="0"/>
              </a:defRPr>
            </a:lvl1p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13104677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746" r:id="rId9"/>
    <p:sldLayoutId id="2147483747" r:id="rId10"/>
    <p:sldLayoutId id="2147483751" r:id="rId11"/>
    <p:sldLayoutId id="2147483752" r:id="rId12"/>
    <p:sldLayoutId id="2147483748" r:id="rId13"/>
    <p:sldLayoutId id="2147483750"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9" r:id="rId23"/>
    <p:sldLayoutId id="2147483745" r:id="rId24"/>
  </p:sldLayoutIdLst>
  <p:hf hdr="0" dt="0"/>
  <p:txStyles>
    <p:titleStyle>
      <a:lvl1pPr algn="l" defTabSz="685800" rtl="0" eaLnBrk="1" latinLnBrk="0" hangingPunct="1">
        <a:lnSpc>
          <a:spcPct val="90000"/>
        </a:lnSpc>
        <a:spcBef>
          <a:spcPct val="0"/>
        </a:spcBef>
        <a:buNone/>
        <a:defRPr sz="3750" b="1" kern="1200">
          <a:solidFill>
            <a:srgbClr val="6E2405"/>
          </a:solidFill>
          <a:latin typeface="Palatino Linotype" panose="02040502050505030304" pitchFamily="18" charset="0"/>
          <a:ea typeface="+mj-ea"/>
          <a:cs typeface="+mj-cs"/>
        </a:defRPr>
      </a:lvl1pPr>
    </p:titleStyle>
    <p:bodyStyle>
      <a:lvl1pPr marL="171450" indent="-171450" algn="l" defTabSz="685800" rtl="0" eaLnBrk="1" latinLnBrk="0" hangingPunct="1">
        <a:lnSpc>
          <a:spcPct val="108000"/>
        </a:lnSpc>
        <a:spcBef>
          <a:spcPts val="750"/>
        </a:spcBef>
        <a:spcAft>
          <a:spcPts val="1050"/>
        </a:spcAft>
        <a:buFont typeface="Arial" panose="020B0604020202020204" pitchFamily="34" charset="0"/>
        <a:buChar char="•"/>
        <a:defRPr sz="30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27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375"/>
        </a:spcBef>
        <a:spcAft>
          <a:spcPts val="105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7"/>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7"/>
            <a:ext cx="11890272" cy="412232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5"/>
            <a:ext cx="2743200" cy="365125"/>
          </a:xfrm>
          <a:prstGeom prst="rect">
            <a:avLst/>
          </a:prstGeom>
        </p:spPr>
        <p:txBody>
          <a:bodyPr vert="horz" lIns="91440" tIns="45720" rIns="91440" bIns="45720" rtlCol="0" anchor="ctr"/>
          <a:lstStyle>
            <a:lvl1pPr algn="r">
              <a:defRPr sz="1050">
                <a:solidFill>
                  <a:schemeClr val="bg1"/>
                </a:solidFill>
                <a:latin typeface="Palatino Linotype" panose="02040502050505030304" pitchFamily="18" charset="0"/>
              </a:defRPr>
            </a:lvl1pPr>
          </a:lstStyle>
          <a:p>
            <a:fld id="{063B872D-3AE9-4542-A461-B751CD6BB84C}" type="slidenum">
              <a:rPr lang="en-US" smtClean="0"/>
              <a:pPr/>
              <a:t>‹#›</a:t>
            </a:fld>
            <a:endParaRPr lang="en-US" dirty="0"/>
          </a:p>
        </p:txBody>
      </p:sp>
    </p:spTree>
    <p:extLst>
      <p:ext uri="{BB962C8B-B14F-4D97-AF65-F5344CB8AC3E}">
        <p14:creationId xmlns:p14="http://schemas.microsoft.com/office/powerpoint/2010/main" val="3462574120"/>
      </p:ext>
    </p:extLst>
  </p:cSld>
  <p:clrMap bg1="lt1" tx1="dk1" bg2="lt2" tx2="dk2" accent1="accent1" accent2="accent2" accent3="accent3" accent4="accent4" accent5="accent5" accent6="accent6" hlink="hlink" folHlink="folHlink"/>
  <p:sldLayoutIdLst>
    <p:sldLayoutId id="2147483702" r:id="rId1"/>
  </p:sldLayoutIdLst>
  <p:hf hdr="0" dt="0"/>
  <p:txStyles>
    <p:titleStyle>
      <a:lvl1pPr algn="l" defTabSz="685800" rtl="0" eaLnBrk="1" latinLnBrk="0" hangingPunct="1">
        <a:lnSpc>
          <a:spcPct val="90000"/>
        </a:lnSpc>
        <a:spcBef>
          <a:spcPct val="0"/>
        </a:spcBef>
        <a:buNone/>
        <a:defRPr sz="4500" kern="1200">
          <a:solidFill>
            <a:srgbClr val="6E2405"/>
          </a:solidFill>
          <a:latin typeface="Palatino Linotype" panose="02040502050505030304" pitchFamily="18" charset="0"/>
          <a:ea typeface="+mj-ea"/>
          <a:cs typeface="+mj-cs"/>
        </a:defRPr>
      </a:lvl1pPr>
    </p:titleStyle>
    <p:bodyStyle>
      <a:lvl1pPr marL="171450" indent="-171450" algn="l" defTabSz="685800" rtl="0" eaLnBrk="1" latinLnBrk="0" hangingPunct="1">
        <a:lnSpc>
          <a:spcPct val="108000"/>
        </a:lnSpc>
        <a:spcBef>
          <a:spcPts val="750"/>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0"/>
        </a:spcBef>
        <a:spcAft>
          <a:spcPts val="1050"/>
        </a:spcAft>
        <a:buFont typeface="Arial" panose="020B0604020202020204" pitchFamily="34" charset="0"/>
        <a:buChar char="•"/>
        <a:defRPr sz="15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135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135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75596134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44" r:id="rId3"/>
  </p:sldLayoutIdLst>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118710444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158770245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sites.ed.gov/idea/files/arp-idea-fact-sheet.pdf"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cifr.wested.org/covid-19/"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s://oese.ed.gov/files/2021/04/ARP-Homeless-DCL-4.23.pdf" TargetMode="External"/><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nj.gov/education/homeless/" TargetMode="External"/><Relationship Id="rId7" Type="http://schemas.openxmlformats.org/officeDocument/2006/relationships/hyperlink" Target="https://www.instagram.com/newjerseydoe/" TargetMode="External"/><Relationship Id="rId2" Type="http://schemas.openxmlformats.org/officeDocument/2006/relationships/notesSlide" Target="../notesSlides/notesSlide25.xml"/><Relationship Id="rId1" Type="http://schemas.openxmlformats.org/officeDocument/2006/relationships/slideLayout" Target="../slideLayouts/slideLayout33.xml"/><Relationship Id="rId6" Type="http://schemas.openxmlformats.org/officeDocument/2006/relationships/hyperlink" Target="https://twitter.com/NewJerseyDOE" TargetMode="External"/><Relationship Id="rId5" Type="http://schemas.openxmlformats.org/officeDocument/2006/relationships/hyperlink" Target="https://www.facebook.com/njdeptofed/" TargetMode="External"/><Relationship Id="rId4" Type="http://schemas.openxmlformats.org/officeDocument/2006/relationships/hyperlink" Target="mailto:McKinney.Vento@doe.nj.gov"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2.xml"/><Relationship Id="rId4" Type="http://schemas.openxmlformats.org/officeDocument/2006/relationships/hyperlink" Target="https://oese.ed.gov/files/2020/10/needsassessmentguidebook-508_003.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dpi.wi.gov/sites/default/files/imce/esea/pdf/lea-and-sl-engagementhandbook_8.10.17.pdf" TargetMode="External"/><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hyperlink" Target="https://dpi.wi.gov/sites/default/files/imce/esea/pdf/lea-and-sl-engagementhandbook_8.10.17.pdf" TargetMode="External"/><Relationship Id="rId2" Type="http://schemas.openxmlformats.org/officeDocument/2006/relationships/notesSlide" Target="../notesSlides/notesSlide30.xml"/><Relationship Id="rId1" Type="http://schemas.openxmlformats.org/officeDocument/2006/relationships/slideLayout" Target="../slideLayouts/slideLayout22.xml"/><Relationship Id="rId5" Type="http://schemas.openxmlformats.org/officeDocument/2006/relationships/hyperlink" Target="https://www.espaciosplurales.net/2015/07/el-trabajo-laboral-productivo-no-es-la.html" TargetMode="Externa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nj.gov/education/ESSA/" TargetMode="External"/><Relationship Id="rId7" Type="http://schemas.openxmlformats.org/officeDocument/2006/relationships/hyperlink" Target="https://www.facebook.com/njdeptofed/" TargetMode="External"/><Relationship Id="rId2" Type="http://schemas.openxmlformats.org/officeDocument/2006/relationships/notesSlide" Target="../notesSlides/notesSlide31.xml"/><Relationship Id="rId1" Type="http://schemas.openxmlformats.org/officeDocument/2006/relationships/slideLayout" Target="../slideLayouts/slideLayout32.xml"/><Relationship Id="rId6" Type="http://schemas.openxmlformats.org/officeDocument/2006/relationships/image" Target="../media/image25.png"/><Relationship Id="rId11" Type="http://schemas.openxmlformats.org/officeDocument/2006/relationships/hyperlink" Target="https://www.instagram.com/newjerseydoe/" TargetMode="External"/><Relationship Id="rId5" Type="http://schemas.openxmlformats.org/officeDocument/2006/relationships/hyperlink" Target="mailto:titleone@doe.nj.gov" TargetMode="External"/><Relationship Id="rId10" Type="http://schemas.openxmlformats.org/officeDocument/2006/relationships/image" Target="../media/image27.png"/><Relationship Id="rId4" Type="http://schemas.openxmlformats.org/officeDocument/2006/relationships/hyperlink" Target="https://www.nj.gov/education/ESSA/guidance/njdoe/StakeholderGuidance.pdf" TargetMode="External"/><Relationship Id="rId9" Type="http://schemas.openxmlformats.org/officeDocument/2006/relationships/hyperlink" Target="https://twitter.com/NewJerseyDOE"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3" Type="http://schemas.openxmlformats.org/officeDocument/2006/relationships/hyperlink" Target="../nj.gov/education" TargetMode="External"/><Relationship Id="rId7" Type="http://schemas.openxmlformats.org/officeDocument/2006/relationships/hyperlink" Target="https://www.instagram.com/newjerseydoe/" TargetMode="External"/><Relationship Id="rId2" Type="http://schemas.openxmlformats.org/officeDocument/2006/relationships/notesSlide" Target="../notesSlides/notesSlide34.xml"/><Relationship Id="rId1" Type="http://schemas.openxmlformats.org/officeDocument/2006/relationships/slideLayout" Target="../slideLayouts/slideLayout33.xml"/><Relationship Id="rId6" Type="http://schemas.openxmlformats.org/officeDocument/2006/relationships/hyperlink" Target="https://twitter.com/NewJerseyDOE" TargetMode="External"/><Relationship Id="rId5" Type="http://schemas.openxmlformats.org/officeDocument/2006/relationships/hyperlink" Target="https://www.facebook.com/njdeptofed/" TargetMode="External"/><Relationship Id="rId4" Type="http://schemas.openxmlformats.org/officeDocument/2006/relationships/hyperlink" Target="mailto:ESSER@doe.nj.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5567" y="1983318"/>
            <a:ext cx="7772400" cy="1724025"/>
          </a:xfrm>
        </p:spPr>
        <p:txBody>
          <a:bodyPr>
            <a:normAutofit fontScale="90000"/>
          </a:bodyPr>
          <a:lstStyle/>
          <a:p>
            <a:br>
              <a:rPr lang="en-US" sz="3000" dirty="0">
                <a:latin typeface="+mn-lt"/>
                <a:cs typeface="Calibri Light" panose="020F0302020204030204" pitchFamily="34" charset="0"/>
              </a:rPr>
            </a:br>
            <a:r>
              <a:rPr lang="en-US" sz="3000" dirty="0">
                <a:latin typeface="+mn-lt"/>
                <a:cs typeface="Calibri Light" panose="020F0302020204030204" pitchFamily="34" charset="0"/>
              </a:rPr>
              <a:t>Elementary and Secondary School Emergency Relief (ESSER) Roundtable Series:  </a:t>
            </a:r>
            <a:br>
              <a:rPr lang="en-US" sz="3000" dirty="0">
                <a:latin typeface="+mn-lt"/>
                <a:cs typeface="Calibri Light" panose="020F0302020204030204" pitchFamily="34" charset="0"/>
              </a:rPr>
            </a:br>
            <a:br>
              <a:rPr lang="en-US" sz="3000" dirty="0">
                <a:latin typeface="+mn-lt"/>
                <a:cs typeface="Calibri Light" panose="020F0302020204030204" pitchFamily="34" charset="0"/>
              </a:rPr>
            </a:br>
            <a:r>
              <a:rPr lang="en-US" sz="2700" dirty="0">
                <a:latin typeface="+mn-lt"/>
                <a:cs typeface="Calibri Light" panose="020F0302020204030204" pitchFamily="34" charset="0"/>
              </a:rPr>
              <a:t>ARP IDEA/ARP Homeless/Stakeholder Engagement</a:t>
            </a:r>
          </a:p>
        </p:txBody>
      </p:sp>
      <p:sp>
        <p:nvSpPr>
          <p:cNvPr id="3" name="Subtitle 2"/>
          <p:cNvSpPr>
            <a:spLocks noGrp="1"/>
          </p:cNvSpPr>
          <p:nvPr>
            <p:ph type="subTitle" idx="1"/>
          </p:nvPr>
        </p:nvSpPr>
        <p:spPr>
          <a:xfrm>
            <a:off x="2182368" y="3572256"/>
            <a:ext cx="7772400" cy="709288"/>
          </a:xfrm>
        </p:spPr>
        <p:txBody>
          <a:bodyPr vert="horz" lIns="91440" tIns="45720" rIns="91440" bIns="45720" rtlCol="0" anchor="t">
            <a:normAutofit fontScale="25000" lnSpcReduction="20000"/>
          </a:bodyPr>
          <a:lstStyle/>
          <a:p>
            <a:endParaRPr lang="en-US" sz="2000" dirty="0"/>
          </a:p>
          <a:p>
            <a:endParaRPr lang="en-US" sz="8100" dirty="0"/>
          </a:p>
          <a:p>
            <a:r>
              <a:rPr lang="en-US" sz="8100" dirty="0">
                <a:latin typeface="+mn-lt"/>
              </a:rPr>
              <a:t>New Jersey Department of Education</a:t>
            </a:r>
          </a:p>
          <a:p>
            <a:r>
              <a:rPr lang="en-US" sz="8100" dirty="0">
                <a:latin typeface="+mn-lt"/>
              </a:rPr>
              <a:t>Division of Educational Services</a:t>
            </a:r>
          </a:p>
          <a:p>
            <a:r>
              <a:rPr lang="en-US" sz="8100" dirty="0">
                <a:latin typeface="+mn-lt"/>
              </a:rPr>
              <a:t>May 18, 2022</a:t>
            </a:r>
          </a:p>
        </p:txBody>
      </p:sp>
      <p:pic>
        <p:nvPicPr>
          <p:cNvPr id="4" name="Logo" descr="Logo: State of New Jersey, Department of Education.">
            <a:extLst>
              <a:ext uri="{FF2B5EF4-FFF2-40B4-BE49-F238E27FC236}">
                <a16:creationId xmlns:a16="http://schemas.microsoft.com/office/drawing/2014/main" id="{6FA14BD8-91F1-475F-BA79-80DB2FF4B88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43275" y="5634281"/>
            <a:ext cx="1155001" cy="10597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dirty="0"/>
              <a:t>ARP IDEA Obligations </a:t>
            </a:r>
            <a:r>
              <a:rPr lang="en-US" sz="3600" dirty="0"/>
              <a:t>(1 of 3)</a:t>
            </a:r>
            <a:endParaRPr lang="en-US" dirty="0"/>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p:txBody>
          <a:bodyPr vert="horz" lIns="91440" tIns="45720" rIns="274320" bIns="45720" rtlCol="0" anchor="t">
            <a:noAutofit/>
          </a:bodyPr>
          <a:lstStyle/>
          <a:p>
            <a:pPr marL="0" indent="0">
              <a:spcBef>
                <a:spcPts val="0"/>
              </a:spcBef>
              <a:spcAft>
                <a:spcPts val="2100"/>
              </a:spcAft>
              <a:buNone/>
            </a:pPr>
            <a:r>
              <a:rPr lang="en-US" sz="2800" dirty="0"/>
              <a:t>LEA Determinations/Significant Disproportionality</a:t>
            </a:r>
          </a:p>
          <a:p>
            <a:pPr lvl="1">
              <a:spcBef>
                <a:spcPts val="0"/>
              </a:spcBef>
              <a:spcAft>
                <a:spcPts val="2100"/>
              </a:spcAft>
            </a:pPr>
            <a:r>
              <a:rPr lang="en-US" dirty="0">
                <a:latin typeface="Palatino Linotype"/>
              </a:rPr>
              <a:t>LEAs</a:t>
            </a:r>
            <a:r>
              <a:rPr lang="en-US" sz="2400" dirty="0">
                <a:latin typeface="Palatino Linotype"/>
              </a:rPr>
              <a:t> identified in the FY22 IDEA Part B application for significant disproportionality </a:t>
            </a:r>
            <a:r>
              <a:rPr lang="en-US" dirty="0">
                <a:latin typeface="Palatino Linotype"/>
              </a:rPr>
              <a:t>were required</a:t>
            </a:r>
            <a:r>
              <a:rPr lang="en-US" sz="2400" dirty="0">
                <a:latin typeface="Palatino Linotype"/>
              </a:rPr>
              <a:t> to reserve 15 percent of their total ARP IDEA </a:t>
            </a:r>
            <a:r>
              <a:rPr lang="en-US" dirty="0">
                <a:latin typeface="Palatino Linotype"/>
              </a:rPr>
              <a:t>allocation</a:t>
            </a:r>
            <a:r>
              <a:rPr lang="en-US" sz="2400" dirty="0">
                <a:latin typeface="Palatino Linotype"/>
              </a:rPr>
              <a:t> to implement Comprehensive Coordinated Early Intervening Services (CCEIS).</a:t>
            </a:r>
          </a:p>
          <a:p>
            <a:pPr lvl="1">
              <a:spcBef>
                <a:spcPts val="0"/>
              </a:spcBef>
              <a:spcAft>
                <a:spcPts val="2100"/>
              </a:spcAft>
            </a:pPr>
            <a:r>
              <a:rPr lang="en-US" dirty="0">
                <a:latin typeface="Palatino Linotype"/>
              </a:rPr>
              <a:t>LEAs</a:t>
            </a:r>
            <a:r>
              <a:rPr lang="en-US" sz="2400" dirty="0">
                <a:latin typeface="Palatino Linotype"/>
              </a:rPr>
              <a:t> that were not identified for significant disproportionality </a:t>
            </a:r>
            <a:r>
              <a:rPr lang="en-US" dirty="0">
                <a:latin typeface="Palatino Linotype"/>
              </a:rPr>
              <a:t>are able</a:t>
            </a:r>
            <a:r>
              <a:rPr lang="en-US" sz="2400" dirty="0">
                <a:latin typeface="Palatino Linotype"/>
              </a:rPr>
              <a:t> to choose to voluntarily reserve 15 percent of their total ARP IDEA allocation to implement Coordinated Early Intervening Services (CEIS).</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10</a:t>
            </a:fld>
            <a:endParaRPr lang="en-US" dirty="0"/>
          </a:p>
        </p:txBody>
      </p:sp>
    </p:spTree>
    <p:extLst>
      <p:ext uri="{BB962C8B-B14F-4D97-AF65-F5344CB8AC3E}">
        <p14:creationId xmlns:p14="http://schemas.microsoft.com/office/powerpoint/2010/main" val="2018186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dirty="0"/>
              <a:t>ARP IDEA Obligations </a:t>
            </a:r>
            <a:r>
              <a:rPr lang="en-US" sz="3600" dirty="0"/>
              <a:t>(2 of 3)</a:t>
            </a:r>
            <a:endParaRPr lang="en-US" dirty="0"/>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1" y="1222375"/>
            <a:ext cx="11849100" cy="4803775"/>
          </a:xfrm>
        </p:spPr>
        <p:txBody>
          <a:bodyPr rIns="274320">
            <a:noAutofit/>
          </a:bodyPr>
          <a:lstStyle/>
          <a:p>
            <a:pPr marL="0" indent="0">
              <a:spcBef>
                <a:spcPts val="0"/>
              </a:spcBef>
              <a:spcAft>
                <a:spcPts val="2100"/>
              </a:spcAft>
              <a:buNone/>
            </a:pPr>
            <a:r>
              <a:rPr lang="en-US" sz="2800" dirty="0"/>
              <a:t>Equitable Services</a:t>
            </a:r>
          </a:p>
          <a:p>
            <a:pPr lvl="1">
              <a:spcBef>
                <a:spcPts val="0"/>
              </a:spcBef>
              <a:spcAft>
                <a:spcPts val="2100"/>
              </a:spcAft>
            </a:pPr>
            <a:r>
              <a:rPr lang="en-US" sz="2400" dirty="0"/>
              <a:t>LEAs responsible for the provision of services to eligible students with disabilities parentally placed in nonpublic schools were obligated to extend the ARP IDEA funds to fulfill all requirements for the same purposes. </a:t>
            </a:r>
            <a:endParaRPr lang="en-US" sz="2000" dirty="0"/>
          </a:p>
          <a:p>
            <a:pPr lvl="1">
              <a:spcBef>
                <a:spcPts val="0"/>
              </a:spcBef>
              <a:spcAft>
                <a:spcPts val="2100"/>
              </a:spcAft>
            </a:pPr>
            <a:r>
              <a:rPr lang="en-US" sz="2400" dirty="0"/>
              <a:t>Proportionate Share Calculation:</a:t>
            </a:r>
          </a:p>
          <a:p>
            <a:pPr marL="1371600" lvl="3" indent="0">
              <a:spcBef>
                <a:spcPts val="0"/>
              </a:spcBef>
              <a:spcAft>
                <a:spcPts val="2100"/>
              </a:spcAft>
              <a:buNone/>
            </a:pPr>
            <a:r>
              <a:rPr lang="en-US" sz="1600" dirty="0"/>
              <a:t>Public students with disabilities + nonpublic students with disabilities = total # of students with disabilities</a:t>
            </a:r>
          </a:p>
          <a:p>
            <a:pPr marL="1371600" lvl="3" indent="0">
              <a:spcBef>
                <a:spcPts val="0"/>
              </a:spcBef>
              <a:spcAft>
                <a:spcPts val="2100"/>
              </a:spcAft>
              <a:buNone/>
            </a:pPr>
            <a:r>
              <a:rPr lang="en-US" sz="1600" dirty="0"/>
              <a:t>Total allocation / total number of students with disabilities = average allocation per student</a:t>
            </a:r>
          </a:p>
          <a:p>
            <a:pPr marL="1371600" lvl="3" indent="0">
              <a:spcBef>
                <a:spcPts val="0"/>
              </a:spcBef>
              <a:spcAft>
                <a:spcPts val="2100"/>
              </a:spcAft>
              <a:buNone/>
            </a:pPr>
            <a:r>
              <a:rPr lang="en-US" sz="1600" dirty="0"/>
              <a:t>Average allocation per student x # of nonpublic students with disabilities = proportionate share</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11</a:t>
            </a:fld>
            <a:endParaRPr lang="en-US" dirty="0"/>
          </a:p>
        </p:txBody>
      </p:sp>
    </p:spTree>
    <p:extLst>
      <p:ext uri="{BB962C8B-B14F-4D97-AF65-F5344CB8AC3E}">
        <p14:creationId xmlns:p14="http://schemas.microsoft.com/office/powerpoint/2010/main" val="2950479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dirty="0"/>
              <a:t>ARP IDEA Obligations </a:t>
            </a:r>
            <a:r>
              <a:rPr lang="en-US" sz="3600" dirty="0"/>
              <a:t>(3 of 3)</a:t>
            </a:r>
            <a:endParaRPr lang="en-US" dirty="0"/>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1" y="1222375"/>
            <a:ext cx="11849100" cy="4803775"/>
          </a:xfrm>
        </p:spPr>
        <p:txBody>
          <a:bodyPr rIns="274320">
            <a:noAutofit/>
          </a:bodyPr>
          <a:lstStyle/>
          <a:p>
            <a:pPr marL="0" indent="0">
              <a:spcBef>
                <a:spcPts val="0"/>
              </a:spcBef>
              <a:spcAft>
                <a:spcPts val="2100"/>
              </a:spcAft>
              <a:buNone/>
            </a:pPr>
            <a:endParaRPr lang="en-US" sz="2800" dirty="0"/>
          </a:p>
          <a:p>
            <a:pPr marL="0" indent="0">
              <a:spcBef>
                <a:spcPts val="0"/>
              </a:spcBef>
              <a:spcAft>
                <a:spcPts val="2100"/>
              </a:spcAft>
              <a:buNone/>
            </a:pPr>
            <a:r>
              <a:rPr lang="en-US" sz="2800" dirty="0"/>
              <a:t>Maintenance of Effort (MOE)</a:t>
            </a:r>
          </a:p>
          <a:p>
            <a:pPr lvl="1">
              <a:spcBef>
                <a:spcPts val="0"/>
              </a:spcBef>
              <a:spcAft>
                <a:spcPts val="2100"/>
              </a:spcAft>
            </a:pPr>
            <a:r>
              <a:rPr lang="en-US" sz="2400" dirty="0"/>
              <a:t>LEAs are reminded to maintain their state and local expenditures for special education with these funds as the MOE requirements have not been waived.</a:t>
            </a:r>
          </a:p>
          <a:p>
            <a:pPr lvl="1">
              <a:spcBef>
                <a:spcPts val="0"/>
              </a:spcBef>
              <a:spcAft>
                <a:spcPts val="2100"/>
              </a:spcAft>
            </a:pPr>
            <a:r>
              <a:rPr lang="en-US" sz="2400" dirty="0"/>
              <a:t>MOE adjustments and allowable exemptions apply to the IDEA funds as a whole.</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12</a:t>
            </a:fld>
            <a:endParaRPr lang="en-US" dirty="0"/>
          </a:p>
        </p:txBody>
      </p:sp>
    </p:spTree>
    <p:extLst>
      <p:ext uri="{BB962C8B-B14F-4D97-AF65-F5344CB8AC3E}">
        <p14:creationId xmlns:p14="http://schemas.microsoft.com/office/powerpoint/2010/main" val="2658408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D054-D139-44CE-815A-C3C4209B964A}"/>
              </a:ext>
            </a:extLst>
          </p:cNvPr>
          <p:cNvSpPr>
            <a:spLocks noGrp="1"/>
          </p:cNvSpPr>
          <p:nvPr>
            <p:ph type="title"/>
          </p:nvPr>
        </p:nvSpPr>
        <p:spPr/>
        <p:txBody>
          <a:bodyPr/>
          <a:lstStyle/>
          <a:p>
            <a:r>
              <a:rPr lang="en-US" dirty="0"/>
              <a:t>Braiding</a:t>
            </a:r>
          </a:p>
        </p:txBody>
      </p:sp>
      <p:sp>
        <p:nvSpPr>
          <p:cNvPr id="6" name="TextBox 5">
            <a:extLst>
              <a:ext uri="{FF2B5EF4-FFF2-40B4-BE49-F238E27FC236}">
                <a16:creationId xmlns:a16="http://schemas.microsoft.com/office/drawing/2014/main" id="{8B49E6E3-B2C1-45B0-8BB1-258932B2182F}"/>
              </a:ext>
            </a:extLst>
          </p:cNvPr>
          <p:cNvSpPr txBox="1"/>
          <p:nvPr/>
        </p:nvSpPr>
        <p:spPr>
          <a:xfrm>
            <a:off x="573931" y="1189786"/>
            <a:ext cx="10779870" cy="646331"/>
          </a:xfrm>
          <a:prstGeom prst="rect">
            <a:avLst/>
          </a:prstGeom>
          <a:noFill/>
        </p:spPr>
        <p:txBody>
          <a:bodyPr wrap="square" rtlCol="0">
            <a:spAutoFit/>
          </a:bodyPr>
          <a:lstStyle/>
          <a:p>
            <a:pPr algn="ctr"/>
            <a:r>
              <a:rPr lang="en-US" dirty="0"/>
              <a:t>Federal law allows SEAs and LEAs to coordinate IDEA, Part B with other funding sources to maximize support for students with disabilities. </a:t>
            </a:r>
          </a:p>
        </p:txBody>
      </p:sp>
      <p:sp>
        <p:nvSpPr>
          <p:cNvPr id="4" name="Content Placeholder 3">
            <a:extLst>
              <a:ext uri="{FF2B5EF4-FFF2-40B4-BE49-F238E27FC236}">
                <a16:creationId xmlns:a16="http://schemas.microsoft.com/office/drawing/2014/main" id="{32318D5E-2A33-41E2-8E4E-AF4AAF808F5E}"/>
              </a:ext>
            </a:extLst>
          </p:cNvPr>
          <p:cNvSpPr>
            <a:spLocks noGrp="1"/>
          </p:cNvSpPr>
          <p:nvPr>
            <p:ph idx="13"/>
          </p:nvPr>
        </p:nvSpPr>
        <p:spPr>
          <a:xfrm>
            <a:off x="573931" y="2345167"/>
            <a:ext cx="5427192" cy="3215933"/>
          </a:xfrm>
        </p:spPr>
        <p:txBody>
          <a:bodyPr/>
          <a:lstStyle/>
          <a:p>
            <a:r>
              <a:rPr lang="en-US" sz="1600" dirty="0"/>
              <a:t>IDEA - IDEA Part B funds must be used only to pay the excess costs of providing FAPE to children with disabilities, such as costs for special education teachers and administrators; related services providers; materials and supplies for use with children with disabilities; professional development for special education personnel; professional development for regular education teachers who teach children with disabilities; and specialized equipment or devices to assist children with disabilities. </a:t>
            </a:r>
          </a:p>
        </p:txBody>
      </p:sp>
      <p:sp>
        <p:nvSpPr>
          <p:cNvPr id="3" name="Content Placeholder 2">
            <a:extLst>
              <a:ext uri="{FF2B5EF4-FFF2-40B4-BE49-F238E27FC236}">
                <a16:creationId xmlns:a16="http://schemas.microsoft.com/office/drawing/2014/main" id="{C4F5E78C-1993-4F2A-80DC-BF6F363CD8E9}"/>
              </a:ext>
            </a:extLst>
          </p:cNvPr>
          <p:cNvSpPr>
            <a:spLocks noGrp="1"/>
          </p:cNvSpPr>
          <p:nvPr>
            <p:ph idx="1"/>
          </p:nvPr>
        </p:nvSpPr>
        <p:spPr>
          <a:xfrm>
            <a:off x="6691256" y="2345167"/>
            <a:ext cx="4662545" cy="3108358"/>
          </a:xfrm>
        </p:spPr>
        <p:txBody>
          <a:bodyPr/>
          <a:lstStyle/>
          <a:p>
            <a:r>
              <a:rPr lang="en-US" sz="1600" dirty="0"/>
              <a:t>ESSER - LEAs may use their ESSER funding on allowable activities authorized under the federal Every Student Succeeds Act (ESSA), the Individuals with Disabilities Education Act (IDEA), the Carl D. Perkins Career and Technical Education Act of 2006, the McKinney-Vento Homeless Assistance Act, or the Adult Education and Family Literacy Act.</a:t>
            </a:r>
          </a:p>
        </p:txBody>
      </p:sp>
      <p:sp>
        <p:nvSpPr>
          <p:cNvPr id="5" name="Slide Number Placeholder 4">
            <a:extLst>
              <a:ext uri="{FF2B5EF4-FFF2-40B4-BE49-F238E27FC236}">
                <a16:creationId xmlns:a16="http://schemas.microsoft.com/office/drawing/2014/main" id="{ECF7FD32-2564-4F56-8DA5-F795EA30F5EA}"/>
              </a:ext>
            </a:extLst>
          </p:cNvPr>
          <p:cNvSpPr>
            <a:spLocks noGrp="1"/>
          </p:cNvSpPr>
          <p:nvPr>
            <p:ph type="sldNum" sz="quarter" idx="12"/>
          </p:nvPr>
        </p:nvSpPr>
        <p:spPr/>
        <p:txBody>
          <a:bodyPr/>
          <a:lstStyle/>
          <a:p>
            <a:fld id="{A3D1C70C-36A2-44FC-A083-98959550CFF4}" type="slidenum">
              <a:rPr lang="en-US" smtClean="0"/>
              <a:t>13</a:t>
            </a:fld>
            <a:endParaRPr lang="en-US" dirty="0"/>
          </a:p>
        </p:txBody>
      </p:sp>
    </p:spTree>
    <p:extLst>
      <p:ext uri="{BB962C8B-B14F-4D97-AF65-F5344CB8AC3E}">
        <p14:creationId xmlns:p14="http://schemas.microsoft.com/office/powerpoint/2010/main" val="3712237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471C-1578-1EFF-0681-AE388CF31755}"/>
              </a:ext>
            </a:extLst>
          </p:cNvPr>
          <p:cNvSpPr>
            <a:spLocks noGrp="1"/>
          </p:cNvSpPr>
          <p:nvPr>
            <p:ph type="title"/>
          </p:nvPr>
        </p:nvSpPr>
        <p:spPr/>
        <p:txBody>
          <a:bodyPr/>
          <a:lstStyle/>
          <a:p>
            <a:r>
              <a:rPr lang="en-US" dirty="0"/>
              <a:t>Examples of Braiding</a:t>
            </a:r>
          </a:p>
        </p:txBody>
      </p:sp>
      <p:sp>
        <p:nvSpPr>
          <p:cNvPr id="6" name="Content Placeholder 5">
            <a:extLst>
              <a:ext uri="{FF2B5EF4-FFF2-40B4-BE49-F238E27FC236}">
                <a16:creationId xmlns:a16="http://schemas.microsoft.com/office/drawing/2014/main" id="{CCDAEABE-347D-25B1-C47C-312D42BF6EAD}"/>
              </a:ext>
            </a:extLst>
          </p:cNvPr>
          <p:cNvSpPr>
            <a:spLocks noGrp="1"/>
          </p:cNvSpPr>
          <p:nvPr>
            <p:ph type="body" sz="quarter" idx="11"/>
          </p:nvPr>
        </p:nvSpPr>
        <p:spPr/>
        <p:txBody>
          <a:bodyPr>
            <a:normAutofit lnSpcReduction="10000"/>
          </a:bodyPr>
          <a:lstStyle/>
          <a:p>
            <a:pPr marL="571500" indent="-571500">
              <a:buFont typeface="Arial" panose="020B0604020202020204" pitchFamily="34" charset="0"/>
              <a:buChar char="•"/>
            </a:pPr>
            <a:r>
              <a:rPr lang="en-US" dirty="0"/>
              <a:t>Sharing the cost of comprehensive professional development.</a:t>
            </a:r>
          </a:p>
          <a:p>
            <a:pPr marL="571500" indent="-571500">
              <a:buFont typeface="Arial" panose="020B0604020202020204" pitchFamily="34" charset="0"/>
              <a:buChar char="•"/>
            </a:pPr>
            <a:r>
              <a:rPr lang="en-US" dirty="0"/>
              <a:t>Sharing the cost of curricula redesign to better serve students with disabilities in inclusive settings.</a:t>
            </a:r>
          </a:p>
          <a:p>
            <a:pPr marL="571500" indent="-571500">
              <a:buFont typeface="Arial" panose="020B0604020202020204" pitchFamily="34" charset="0"/>
              <a:buChar char="•"/>
            </a:pPr>
            <a:r>
              <a:rPr lang="en-US" dirty="0"/>
              <a:t>Sharing the cost of developing an RTI implementation strategy.</a:t>
            </a:r>
          </a:p>
          <a:p>
            <a:pPr marL="571500" indent="-571500">
              <a:buFont typeface="Arial" panose="020B0604020202020204" pitchFamily="34" charset="0"/>
              <a:buChar char="•"/>
            </a:pPr>
            <a:r>
              <a:rPr lang="en-US" dirty="0"/>
              <a:t>Sharing the cost of screening and progress monitoring.</a:t>
            </a:r>
          </a:p>
          <a:p>
            <a:pPr marL="571500" indent="-571500">
              <a:buFont typeface="Arial" panose="020B0604020202020204" pitchFamily="34" charset="0"/>
              <a:buChar char="•"/>
            </a:pPr>
            <a:r>
              <a:rPr lang="en-US" dirty="0"/>
              <a:t>Coordinated early intervening services for non-disabled struggling students, particularly in grades K-3.</a:t>
            </a:r>
          </a:p>
          <a:p>
            <a:pPr marL="571500" indent="-571500">
              <a:buFont typeface="Arial" panose="020B0604020202020204" pitchFamily="34" charset="0"/>
              <a:buChar char="•"/>
            </a:pPr>
            <a:r>
              <a:rPr lang="en-US" dirty="0"/>
              <a:t>Sharing the cost of integrated data systems.</a:t>
            </a:r>
          </a:p>
        </p:txBody>
      </p:sp>
      <p:sp>
        <p:nvSpPr>
          <p:cNvPr id="5" name="Slide Number Placeholder 4">
            <a:extLst>
              <a:ext uri="{FF2B5EF4-FFF2-40B4-BE49-F238E27FC236}">
                <a16:creationId xmlns:a16="http://schemas.microsoft.com/office/drawing/2014/main" id="{A47C4442-7F25-57B6-E665-2B1DB381D886}"/>
              </a:ext>
            </a:extLst>
          </p:cNvPr>
          <p:cNvSpPr>
            <a:spLocks noGrp="1"/>
          </p:cNvSpPr>
          <p:nvPr>
            <p:ph type="sldNum" sz="quarter" idx="10"/>
          </p:nvPr>
        </p:nvSpPr>
        <p:spPr/>
        <p:txBody>
          <a:bodyPr/>
          <a:lstStyle/>
          <a:p>
            <a:fld id="{A3D1C70C-36A2-44FC-A083-98959550CFF4}" type="slidenum">
              <a:rPr lang="en-US" smtClean="0"/>
              <a:t>14</a:t>
            </a:fld>
            <a:endParaRPr lang="en-US" dirty="0"/>
          </a:p>
        </p:txBody>
      </p:sp>
    </p:spTree>
    <p:extLst>
      <p:ext uri="{BB962C8B-B14F-4D97-AF65-F5344CB8AC3E}">
        <p14:creationId xmlns:p14="http://schemas.microsoft.com/office/powerpoint/2010/main" val="2548291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60B9D2-4694-1C24-C4A1-A973B7EE0911}"/>
              </a:ext>
            </a:extLst>
          </p:cNvPr>
          <p:cNvSpPr>
            <a:spLocks noGrp="1"/>
          </p:cNvSpPr>
          <p:nvPr>
            <p:ph type="title"/>
          </p:nvPr>
        </p:nvSpPr>
        <p:spPr>
          <a:xfrm>
            <a:off x="1256842" y="378898"/>
            <a:ext cx="10763709" cy="747579"/>
          </a:xfrm>
        </p:spPr>
        <p:txBody>
          <a:bodyPr/>
          <a:lstStyle/>
          <a:p>
            <a:r>
              <a:rPr lang="en-US" sz="3200" dirty="0"/>
              <a:t>Coordinating Funds to Sustain ESSER Initiatives</a:t>
            </a:r>
          </a:p>
        </p:txBody>
      </p:sp>
      <p:sp>
        <p:nvSpPr>
          <p:cNvPr id="7" name="Text Placeholder 6">
            <a:extLst>
              <a:ext uri="{FF2B5EF4-FFF2-40B4-BE49-F238E27FC236}">
                <a16:creationId xmlns:a16="http://schemas.microsoft.com/office/drawing/2014/main" id="{ABE12E47-FF71-2773-3979-35520F8EE6B2}"/>
              </a:ext>
            </a:extLst>
          </p:cNvPr>
          <p:cNvSpPr>
            <a:spLocks noGrp="1"/>
          </p:cNvSpPr>
          <p:nvPr>
            <p:ph type="body" sz="quarter" idx="11"/>
          </p:nvPr>
        </p:nvSpPr>
        <p:spPr/>
        <p:txBody>
          <a:bodyPr>
            <a:normAutofit fontScale="92500" lnSpcReduction="20000"/>
          </a:bodyPr>
          <a:lstStyle/>
          <a:p>
            <a:r>
              <a:rPr lang="en-US" dirty="0"/>
              <a:t>Many of an LEA’s students with disabilities have specific learning disabilities in reading.</a:t>
            </a:r>
          </a:p>
          <a:p>
            <a:r>
              <a:rPr lang="en-US" dirty="0"/>
              <a:t>These students tend to receive pull-out interventions delivered by special educators paid with IDEA funds.</a:t>
            </a:r>
          </a:p>
          <a:p>
            <a:r>
              <a:rPr lang="en-US" dirty="0"/>
              <a:t>The LEA uses ESSER funds to invest in a new K-2 reading structured literacy curriculum that provides explicit instruction in phonemic awareness, systematic phonics, sound-symbol association, among other components.</a:t>
            </a:r>
          </a:p>
          <a:p>
            <a:r>
              <a:rPr lang="en-US" dirty="0"/>
              <a:t>If that helps to lower costs because many student needs can now be met in the regular classroom, the LEA can repurpose existing grants to sustain the initiative.</a:t>
            </a:r>
          </a:p>
        </p:txBody>
      </p:sp>
      <p:sp>
        <p:nvSpPr>
          <p:cNvPr id="5" name="Slide Number Placeholder 4">
            <a:extLst>
              <a:ext uri="{FF2B5EF4-FFF2-40B4-BE49-F238E27FC236}">
                <a16:creationId xmlns:a16="http://schemas.microsoft.com/office/drawing/2014/main" id="{6067A3AF-71E4-A102-9FEB-DDA9C87A9A02}"/>
              </a:ext>
            </a:extLst>
          </p:cNvPr>
          <p:cNvSpPr>
            <a:spLocks noGrp="1"/>
          </p:cNvSpPr>
          <p:nvPr>
            <p:ph type="sldNum" sz="quarter" idx="10"/>
          </p:nvPr>
        </p:nvSpPr>
        <p:spPr/>
        <p:txBody>
          <a:bodyPr/>
          <a:lstStyle/>
          <a:p>
            <a:fld id="{A3D1C70C-36A2-44FC-A083-98959550CFF4}" type="slidenum">
              <a:rPr lang="en-US" smtClean="0"/>
              <a:t>15</a:t>
            </a:fld>
            <a:endParaRPr lang="en-US" dirty="0"/>
          </a:p>
        </p:txBody>
      </p:sp>
    </p:spTree>
    <p:extLst>
      <p:ext uri="{BB962C8B-B14F-4D97-AF65-F5344CB8AC3E}">
        <p14:creationId xmlns:p14="http://schemas.microsoft.com/office/powerpoint/2010/main" val="130462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44AE3B5D-8876-F9B5-515F-1F92272BC8CF}"/>
              </a:ext>
            </a:extLst>
          </p:cNvPr>
          <p:cNvSpPr>
            <a:spLocks noGrp="1"/>
          </p:cNvSpPr>
          <p:nvPr>
            <p:ph type="title"/>
          </p:nvPr>
        </p:nvSpPr>
        <p:spPr>
          <a:xfrm>
            <a:off x="1257299" y="379413"/>
            <a:ext cx="10597627" cy="747712"/>
          </a:xfrm>
        </p:spPr>
        <p:txBody>
          <a:bodyPr/>
          <a:lstStyle/>
          <a:p>
            <a:r>
              <a:rPr lang="en-US" sz="3200" dirty="0"/>
              <a:t>Coordinating Funds to Sustain ESSER Initiatives </a:t>
            </a:r>
            <a:r>
              <a:rPr lang="en-US" sz="2000" dirty="0"/>
              <a:t>cont.</a:t>
            </a:r>
            <a:endParaRPr lang="en-US" sz="3200" dirty="0"/>
          </a:p>
        </p:txBody>
      </p:sp>
      <p:sp>
        <p:nvSpPr>
          <p:cNvPr id="7" name="Text Placeholder 6">
            <a:extLst>
              <a:ext uri="{FF2B5EF4-FFF2-40B4-BE49-F238E27FC236}">
                <a16:creationId xmlns:a16="http://schemas.microsoft.com/office/drawing/2014/main" id="{B6AA9A85-79AC-2633-FEE6-A4377C109C11}"/>
              </a:ext>
            </a:extLst>
          </p:cNvPr>
          <p:cNvSpPr>
            <a:spLocks noGrp="1"/>
          </p:cNvSpPr>
          <p:nvPr>
            <p:ph type="body" sz="quarter" idx="11"/>
          </p:nvPr>
        </p:nvSpPr>
        <p:spPr/>
        <p:txBody>
          <a:bodyPr>
            <a:normAutofit/>
          </a:bodyPr>
          <a:lstStyle/>
          <a:p>
            <a:r>
              <a:rPr lang="en-US" dirty="0"/>
              <a:t>Use IDEA and Title II funds to provide ongoing professional development to teachers on meeting the needs of diverse learners in the general classroom.</a:t>
            </a:r>
          </a:p>
          <a:p>
            <a:r>
              <a:rPr lang="en-US" dirty="0"/>
              <a:t>Repurpose IDEA funds for students with disabilities who need extra supports beyond the new curriculum.</a:t>
            </a:r>
          </a:p>
          <a:p>
            <a:r>
              <a:rPr lang="en-US" dirty="0"/>
              <a:t>Use/repurpose IDEA CEIS funds to meet the needs of students without disabilities who need extra supports beyond the new curriculum.</a:t>
            </a:r>
          </a:p>
        </p:txBody>
      </p:sp>
      <p:sp>
        <p:nvSpPr>
          <p:cNvPr id="5" name="Slide Number Placeholder 4">
            <a:extLst>
              <a:ext uri="{FF2B5EF4-FFF2-40B4-BE49-F238E27FC236}">
                <a16:creationId xmlns:a16="http://schemas.microsoft.com/office/drawing/2014/main" id="{719CE0E3-1F4A-1442-2F8C-CD14D90BA669}"/>
              </a:ext>
            </a:extLst>
          </p:cNvPr>
          <p:cNvSpPr>
            <a:spLocks noGrp="1"/>
          </p:cNvSpPr>
          <p:nvPr>
            <p:ph type="sldNum" sz="quarter" idx="10"/>
          </p:nvPr>
        </p:nvSpPr>
        <p:spPr/>
        <p:txBody>
          <a:bodyPr/>
          <a:lstStyle/>
          <a:p>
            <a:fld id="{A3D1C70C-36A2-44FC-A083-98959550CFF4}" type="slidenum">
              <a:rPr lang="en-US" smtClean="0"/>
              <a:t>16</a:t>
            </a:fld>
            <a:endParaRPr lang="en-US" dirty="0"/>
          </a:p>
        </p:txBody>
      </p:sp>
    </p:spTree>
    <p:extLst>
      <p:ext uri="{BB962C8B-B14F-4D97-AF65-F5344CB8AC3E}">
        <p14:creationId xmlns:p14="http://schemas.microsoft.com/office/powerpoint/2010/main" val="4067536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CC0D-40EA-4B4B-8969-51C00D71B929}"/>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C11D8227-0648-41D6-987C-D6768877078B}"/>
              </a:ext>
            </a:extLst>
          </p:cNvPr>
          <p:cNvSpPr>
            <a:spLocks noGrp="1"/>
          </p:cNvSpPr>
          <p:nvPr>
            <p:ph type="body" sz="quarter" idx="11"/>
          </p:nvPr>
        </p:nvSpPr>
        <p:spPr/>
        <p:txBody>
          <a:bodyPr>
            <a:noAutofit/>
          </a:bodyPr>
          <a:lstStyle/>
          <a:p>
            <a:pPr>
              <a:spcBef>
                <a:spcPts val="0"/>
              </a:spcBef>
              <a:spcAft>
                <a:spcPts val="1050"/>
              </a:spcAft>
            </a:pPr>
            <a:r>
              <a:rPr lang="en-US" sz="3200" dirty="0">
                <a:hlinkClick r:id="rId3"/>
              </a:rPr>
              <a:t>US Department of Education Fact Sheet</a:t>
            </a:r>
            <a:endParaRPr lang="en-US" sz="3200" dirty="0"/>
          </a:p>
          <a:p>
            <a:pPr>
              <a:spcBef>
                <a:spcPts val="0"/>
              </a:spcBef>
              <a:spcAft>
                <a:spcPts val="1050"/>
              </a:spcAft>
            </a:pPr>
            <a:r>
              <a:rPr lang="en-US" sz="3200" dirty="0"/>
              <a:t> </a:t>
            </a:r>
            <a:r>
              <a:rPr lang="en-US" sz="3200" dirty="0">
                <a:hlinkClick r:id="rId4"/>
              </a:rPr>
              <a:t>Tools and Resources to Navigate IDEA Fiscal Challenges Resulting from the Pandemic</a:t>
            </a:r>
            <a:r>
              <a:rPr lang="en-US" sz="3200" dirty="0"/>
              <a:t> </a:t>
            </a:r>
          </a:p>
        </p:txBody>
      </p:sp>
      <p:pic>
        <p:nvPicPr>
          <p:cNvPr id="6" name="Picture 5" descr="Logo: U.S. Department of Education">
            <a:extLst>
              <a:ext uri="{FF2B5EF4-FFF2-40B4-BE49-F238E27FC236}">
                <a16:creationId xmlns:a16="http://schemas.microsoft.com/office/drawing/2014/main" id="{302318A8-887C-4ABA-9717-B49E545598E3}"/>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276225" y="3558540"/>
            <a:ext cx="5743575" cy="1165860"/>
          </a:xfrm>
          <a:prstGeom prst="rect">
            <a:avLst/>
          </a:prstGeom>
        </p:spPr>
      </p:pic>
      <p:pic>
        <p:nvPicPr>
          <p:cNvPr id="5" name="Picture 4" descr="Logo: CIFR Center for IDEA Fiscal Reporting WestEd">
            <a:extLst>
              <a:ext uri="{FF2B5EF4-FFF2-40B4-BE49-F238E27FC236}">
                <a16:creationId xmlns:a16="http://schemas.microsoft.com/office/drawing/2014/main" id="{A52735DD-B4F7-4A4A-AED8-76EC9E1B0F12}"/>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6501731" y="3133725"/>
            <a:ext cx="4371975" cy="2209800"/>
          </a:xfrm>
          <a:prstGeom prst="rect">
            <a:avLst/>
          </a:prstGeom>
        </p:spPr>
      </p:pic>
      <p:sp>
        <p:nvSpPr>
          <p:cNvPr id="4" name="Slide Number Placeholder 3">
            <a:extLst>
              <a:ext uri="{FF2B5EF4-FFF2-40B4-BE49-F238E27FC236}">
                <a16:creationId xmlns:a16="http://schemas.microsoft.com/office/drawing/2014/main" id="{897014FD-AC08-4649-B744-6B270B1EE91A}"/>
              </a:ext>
            </a:extLst>
          </p:cNvPr>
          <p:cNvSpPr>
            <a:spLocks noGrp="1"/>
          </p:cNvSpPr>
          <p:nvPr>
            <p:ph type="sldNum" sz="quarter" idx="10"/>
          </p:nvPr>
        </p:nvSpPr>
        <p:spPr/>
        <p:txBody>
          <a:bodyPr/>
          <a:lstStyle/>
          <a:p>
            <a:fld id="{A3D1C70C-36A2-44FC-A083-98959550CFF4}" type="slidenum">
              <a:rPr lang="en-US" smtClean="0"/>
              <a:pPr/>
              <a:t>17</a:t>
            </a:fld>
            <a:endParaRPr lang="en-US" dirty="0"/>
          </a:p>
        </p:txBody>
      </p:sp>
    </p:spTree>
    <p:extLst>
      <p:ext uri="{BB962C8B-B14F-4D97-AF65-F5344CB8AC3E}">
        <p14:creationId xmlns:p14="http://schemas.microsoft.com/office/powerpoint/2010/main" val="187436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F17E-1207-43E4-A01B-F5BF1BD679CD}"/>
              </a:ext>
            </a:extLst>
          </p:cNvPr>
          <p:cNvSpPr>
            <a:spLocks noGrp="1"/>
          </p:cNvSpPr>
          <p:nvPr>
            <p:ph type="title"/>
          </p:nvPr>
        </p:nvSpPr>
        <p:spPr>
          <a:xfrm>
            <a:off x="0" y="2065806"/>
            <a:ext cx="12192000" cy="3130447"/>
          </a:xfrm>
        </p:spPr>
        <p:txBody>
          <a:bodyPr>
            <a:normAutofit/>
          </a:bodyPr>
          <a:lstStyle/>
          <a:p>
            <a:r>
              <a:rPr lang="en-US" dirty="0"/>
              <a:t>ARP Homeless Youth Fund</a:t>
            </a:r>
            <a:br>
              <a:rPr lang="en-US" dirty="0"/>
            </a:br>
            <a:br>
              <a:rPr lang="en-US" dirty="0"/>
            </a:br>
            <a:r>
              <a:rPr lang="en-US" dirty="0"/>
              <a:t>Ms. Tamira Chapman</a:t>
            </a:r>
            <a:br>
              <a:rPr lang="en-US" dirty="0"/>
            </a:br>
            <a:r>
              <a:rPr lang="en-US" dirty="0"/>
              <a:t>Office of Supplemental Support Services</a:t>
            </a:r>
            <a:endParaRPr lang="en-US" sz="4000" b="1" dirty="0"/>
          </a:p>
        </p:txBody>
      </p:sp>
    </p:spTree>
    <p:extLst>
      <p:ext uri="{BB962C8B-B14F-4D97-AF65-F5344CB8AC3E}">
        <p14:creationId xmlns:p14="http://schemas.microsoft.com/office/powerpoint/2010/main" val="3736031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p:nvPr>
        </p:nvSpPr>
        <p:spPr>
          <a:xfrm>
            <a:off x="1239086" y="458060"/>
            <a:ext cx="10096959" cy="747579"/>
          </a:xfrm>
        </p:spPr>
        <p:txBody>
          <a:bodyPr/>
          <a:lstStyle/>
          <a:p>
            <a:r>
              <a:rPr lang="en-US" sz="4000" dirty="0"/>
              <a:t>About ARP-HCY Funds</a:t>
            </a:r>
            <a:endParaRPr lang="en-US" sz="5400" dirty="0"/>
          </a:p>
        </p:txBody>
      </p:sp>
      <p:sp>
        <p:nvSpPr>
          <p:cNvPr id="3" name="Content Placeholder 2">
            <a:extLst>
              <a:ext uri="{FF2B5EF4-FFF2-40B4-BE49-F238E27FC236}">
                <a16:creationId xmlns:a16="http://schemas.microsoft.com/office/drawing/2014/main" id="{D0354E6F-7A85-4E42-9D2C-B103C8D642B2}"/>
              </a:ext>
            </a:extLst>
          </p:cNvPr>
          <p:cNvSpPr>
            <a:spLocks noGrp="1"/>
          </p:cNvSpPr>
          <p:nvPr>
            <p:ph type="body" sz="quarter" idx="11"/>
          </p:nvPr>
        </p:nvSpPr>
        <p:spPr>
          <a:xfrm>
            <a:off x="171451" y="1222375"/>
            <a:ext cx="7181456" cy="4803775"/>
          </a:xfrm>
        </p:spPr>
        <p:txBody>
          <a:bodyPr vert="horz" lIns="91440" tIns="45720" rIns="822960" bIns="45720" rtlCol="0" anchor="t">
            <a:noAutofit/>
          </a:bodyPr>
          <a:lstStyle/>
          <a:p>
            <a:pPr fontAlgn="base">
              <a:lnSpc>
                <a:spcPct val="100000"/>
              </a:lnSpc>
              <a:spcBef>
                <a:spcPts val="0"/>
              </a:spcBef>
              <a:spcAft>
                <a:spcPts val="0"/>
              </a:spcAft>
            </a:pPr>
            <a:r>
              <a:rPr lang="en-US" sz="2100" dirty="0">
                <a:latin typeface="Palatino Linotype"/>
              </a:rPr>
              <a:t>Specifically dedicated to support the identification, enrollment, and school participation of children and youth experiencing homelessness, including through wrap-around services.</a:t>
            </a:r>
          </a:p>
          <a:p>
            <a:pPr fontAlgn="base">
              <a:lnSpc>
                <a:spcPct val="100000"/>
              </a:lnSpc>
              <a:spcBef>
                <a:spcPts val="0"/>
              </a:spcBef>
              <a:spcAft>
                <a:spcPts val="0"/>
              </a:spcAft>
            </a:pPr>
            <a:endParaRPr lang="en-US" sz="2100" dirty="0">
              <a:solidFill>
                <a:srgbClr val="000000"/>
              </a:solidFill>
              <a:latin typeface="+mn-lt"/>
            </a:endParaRPr>
          </a:p>
          <a:p>
            <a:pPr fontAlgn="base">
              <a:lnSpc>
                <a:spcPct val="100000"/>
              </a:lnSpc>
              <a:spcBef>
                <a:spcPts val="0"/>
              </a:spcBef>
              <a:spcAft>
                <a:spcPts val="0"/>
              </a:spcAft>
            </a:pPr>
            <a:r>
              <a:rPr lang="en-US" sz="2100" dirty="0">
                <a:latin typeface="Palatino Linotype"/>
              </a:rPr>
              <a:t>To meet specific and urgent needs due to the extraordinary impact of the pandemic on students experiencing homelessness, include academic, social, emotional, and mental health needs.</a:t>
            </a:r>
            <a:endParaRPr lang="en-US" sz="2100" dirty="0">
              <a:solidFill>
                <a:srgbClr val="000000"/>
              </a:solidFill>
              <a:latin typeface="Palatino Linotype"/>
            </a:endParaRPr>
          </a:p>
        </p:txBody>
      </p:sp>
      <p:sp>
        <p:nvSpPr>
          <p:cNvPr id="4" name="Slide Number Placeholder 3">
            <a:extLst>
              <a:ext uri="{FF2B5EF4-FFF2-40B4-BE49-F238E27FC236}">
                <a16:creationId xmlns:a16="http://schemas.microsoft.com/office/drawing/2014/main" id="{48D7F327-4ED2-42D0-81F0-97498F1380A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pic>
        <p:nvPicPr>
          <p:cNvPr id="6" name="Picture 5" descr="Paper and a pencil on a podium in front of a classroom">
            <a:extLst>
              <a:ext uri="{FF2B5EF4-FFF2-40B4-BE49-F238E27FC236}">
                <a16:creationId xmlns:a16="http://schemas.microsoft.com/office/drawing/2014/main" id="{0DF6A373-1D61-4A0E-BAA8-0B61D4014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2829" y="1815830"/>
            <a:ext cx="5082702" cy="33884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4878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4919-2D8A-4D8D-9B3B-8D75A050DD85}"/>
              </a:ext>
            </a:extLst>
          </p:cNvPr>
          <p:cNvSpPr>
            <a:spLocks noGrp="1"/>
          </p:cNvSpPr>
          <p:nvPr>
            <p:ph type="title"/>
          </p:nvPr>
        </p:nvSpPr>
        <p:spPr/>
        <p:txBody>
          <a:bodyPr/>
          <a:lstStyle/>
          <a:p>
            <a:pPr marR="0" lvl="0">
              <a:spcBef>
                <a:spcPts val="0"/>
              </a:spcBef>
              <a:spcAft>
                <a:spcPts val="0"/>
              </a:spcAft>
            </a:pPr>
            <a:r>
              <a:rPr lang="en-US" sz="4800" b="1" dirty="0">
                <a:effectLst/>
                <a:ea typeface="Times" panose="02020603050405020304" pitchFamily="18" charset="0"/>
                <a:cs typeface="Times New Roman" panose="02020603050405020304" pitchFamily="18" charset="0"/>
              </a:rPr>
              <a:t>Using Microsoft Teams</a:t>
            </a:r>
            <a:endParaRPr lang="en-US" sz="3500" dirty="0">
              <a:effectLst/>
              <a:ea typeface="Times"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CF0FD60-3C78-4D4D-AF54-55346C1F5FF2}"/>
              </a:ext>
            </a:extLst>
          </p:cNvPr>
          <p:cNvSpPr txBox="1"/>
          <p:nvPr/>
        </p:nvSpPr>
        <p:spPr>
          <a:xfrm>
            <a:off x="679508" y="1493240"/>
            <a:ext cx="4773336" cy="3801554"/>
          </a:xfrm>
          <a:prstGeom prst="rect">
            <a:avLst/>
          </a:prstGeom>
          <a:noFill/>
        </p:spPr>
        <p:txBody>
          <a:bodyPr wrap="square" rtlCol="0">
            <a:spAutoFit/>
          </a:bodyPr>
          <a:lstStyle/>
          <a:p>
            <a:pPr marL="228600" lvl="1" indent="-228600" defTabSz="889000">
              <a:lnSpc>
                <a:spcPct val="90000"/>
              </a:lnSpc>
              <a:spcBef>
                <a:spcPct val="0"/>
              </a:spcBef>
              <a:spcAft>
                <a:spcPct val="15000"/>
              </a:spcAft>
              <a:buChar char="••"/>
            </a:pPr>
            <a:r>
              <a:rPr lang="en-US" sz="2200" b="1" dirty="0">
                <a:latin typeface="Palatino Linotype" panose="02040502050505030304" pitchFamily="18" charset="0"/>
                <a:cs typeface="Times New Roman" panose="02020603050405020304" pitchFamily="18" charset="0"/>
              </a:rPr>
              <a:t>Chat</a:t>
            </a:r>
          </a:p>
          <a:p>
            <a:pPr marL="571500" lvl="2" indent="-342900" defTabSz="889000">
              <a:lnSpc>
                <a:spcPct val="90000"/>
              </a:lnSpc>
              <a:spcBef>
                <a:spcPct val="0"/>
              </a:spcBef>
              <a:spcAft>
                <a:spcPts val="818"/>
              </a:spcAft>
              <a:buFont typeface="Arial" panose="020B0604020202020204" pitchFamily="34" charset="0"/>
              <a:buChar char="•"/>
            </a:pPr>
            <a:r>
              <a:rPr lang="en-US" sz="2200" dirty="0">
                <a:latin typeface="Palatino Linotype" panose="02040502050505030304" pitchFamily="18" charset="0"/>
                <a:cs typeface="Times New Roman" panose="02020603050405020304" pitchFamily="18" charset="0"/>
              </a:rPr>
              <a:t>We welcome your participation in discussions by asking questions and adding comments in the chat box.</a:t>
            </a:r>
            <a:endParaRPr lang="en-US" sz="800" dirty="0">
              <a:latin typeface="Palatino Linotype" panose="02040502050505030304" pitchFamily="18" charset="0"/>
              <a:cs typeface="Times New Roman" panose="02020603050405020304" pitchFamily="18" charset="0"/>
            </a:endParaRPr>
          </a:p>
          <a:p>
            <a:pPr marL="342900" lvl="1" indent="-342900" defTabSz="889000">
              <a:lnSpc>
                <a:spcPct val="90000"/>
              </a:lnSpc>
              <a:spcBef>
                <a:spcPct val="0"/>
              </a:spcBef>
              <a:spcAft>
                <a:spcPct val="15000"/>
              </a:spcAft>
              <a:buFont typeface="Arial" panose="020B0604020202020204" pitchFamily="34" charset="0"/>
              <a:buChar char="•"/>
            </a:pPr>
            <a:r>
              <a:rPr lang="en-US" sz="2200" b="1" dirty="0">
                <a:latin typeface="Palatino Linotype" panose="02040502050505030304" pitchFamily="18" charset="0"/>
                <a:cs typeface="Times New Roman" panose="02020603050405020304" pitchFamily="18" charset="0"/>
              </a:rPr>
              <a:t>Raise Hand</a:t>
            </a:r>
          </a:p>
          <a:p>
            <a:pPr marL="576263" lvl="1" indent="-350838" defTabSz="889000">
              <a:lnSpc>
                <a:spcPct val="90000"/>
              </a:lnSpc>
              <a:spcBef>
                <a:spcPct val="0"/>
              </a:spcBef>
              <a:spcAft>
                <a:spcPts val="818"/>
              </a:spcAft>
              <a:buFont typeface="Arial" panose="020B0604020202020204" pitchFamily="34" charset="0"/>
              <a:buChar char="•"/>
            </a:pPr>
            <a:r>
              <a:rPr lang="en-US" sz="2200" dirty="0">
                <a:latin typeface="Palatino Linotype" panose="02040502050505030304" pitchFamily="18" charset="0"/>
                <a:cs typeface="Times New Roman" panose="02020603050405020304" pitchFamily="18" charset="0"/>
              </a:rPr>
              <a:t>Please use the raise hand feature if you want to speak.</a:t>
            </a:r>
            <a:endParaRPr lang="en-US" sz="800" dirty="0">
              <a:latin typeface="Palatino Linotype" panose="02040502050505030304" pitchFamily="18" charset="0"/>
              <a:cs typeface="Times New Roman" panose="02020603050405020304" pitchFamily="18" charset="0"/>
            </a:endParaRPr>
          </a:p>
          <a:p>
            <a:pPr marL="342900" lvl="1" indent="-342900" algn="l" defTabSz="889000" rtl="0">
              <a:lnSpc>
                <a:spcPct val="90000"/>
              </a:lnSpc>
              <a:spcBef>
                <a:spcPct val="0"/>
              </a:spcBef>
              <a:spcAft>
                <a:spcPct val="15000"/>
              </a:spcAft>
              <a:buFont typeface="Arial" panose="020B0604020202020204" pitchFamily="34" charset="0"/>
              <a:buChar char="•"/>
            </a:pPr>
            <a:r>
              <a:rPr lang="en-US" sz="2200" b="1" kern="1200" dirty="0">
                <a:latin typeface="Palatino Linotype" panose="02040502050505030304" pitchFamily="18" charset="0"/>
                <a:cs typeface="Times New Roman" panose="02020603050405020304" pitchFamily="18" charset="0"/>
              </a:rPr>
              <a:t>Mute/Unmute</a:t>
            </a:r>
            <a:endParaRPr lang="en-US" sz="2200" b="0" kern="1200" dirty="0">
              <a:latin typeface="Palatino Linotype" panose="02040502050505030304" pitchFamily="18" charset="0"/>
              <a:cs typeface="Times New Roman" panose="02020603050405020304" pitchFamily="18" charset="0"/>
            </a:endParaRPr>
          </a:p>
          <a:p>
            <a:pPr marL="571500" lvl="2" indent="-342900" algn="l" defTabSz="889000" rtl="0">
              <a:lnSpc>
                <a:spcPct val="90000"/>
              </a:lnSpc>
              <a:spcBef>
                <a:spcPct val="0"/>
              </a:spcBef>
              <a:spcAft>
                <a:spcPct val="15000"/>
              </a:spcAft>
              <a:buFont typeface="Arial" panose="020B0604020202020204" pitchFamily="34" charset="0"/>
              <a:buChar char="•"/>
            </a:pPr>
            <a:r>
              <a:rPr lang="en-US" sz="2200" dirty="0">
                <a:latin typeface="Palatino Linotype" panose="02040502050505030304" pitchFamily="18" charset="0"/>
                <a:cs typeface="Times New Roman" panose="02020603050405020304" pitchFamily="18" charset="0"/>
              </a:rPr>
              <a:t>Please r</a:t>
            </a:r>
            <a:r>
              <a:rPr lang="en-US" sz="2200" kern="1200" dirty="0">
                <a:latin typeface="Palatino Linotype" panose="02040502050505030304" pitchFamily="18" charset="0"/>
                <a:cs typeface="Times New Roman" panose="02020603050405020304" pitchFamily="18" charset="0"/>
              </a:rPr>
              <a:t>emain muted whenever you are not speaking.</a:t>
            </a:r>
            <a:endParaRPr lang="en-US" sz="2200" b="0" kern="1200" dirty="0">
              <a:latin typeface="Palatino Linotype" panose="02040502050505030304" pitchFamily="18" charset="0"/>
              <a:cs typeface="Times New Roman" panose="02020603050405020304" pitchFamily="18" charset="0"/>
            </a:endParaRPr>
          </a:p>
        </p:txBody>
      </p:sp>
      <p:pic>
        <p:nvPicPr>
          <p:cNvPr id="15" name="Picture 14" descr="The Meeting Chat (the second icon) and Raise Hand (the third icon) features are pointed out on Teams ">
            <a:extLst>
              <a:ext uri="{FF2B5EF4-FFF2-40B4-BE49-F238E27FC236}">
                <a16:creationId xmlns:a16="http://schemas.microsoft.com/office/drawing/2014/main" id="{48597633-9E1A-6A2E-5A70-B728176531F4}"/>
              </a:ext>
            </a:extLst>
          </p:cNvPr>
          <p:cNvPicPr>
            <a:picLocks noChangeAspect="1"/>
          </p:cNvPicPr>
          <p:nvPr/>
        </p:nvPicPr>
        <p:blipFill>
          <a:blip r:embed="rId3"/>
          <a:stretch>
            <a:fillRect/>
          </a:stretch>
        </p:blipFill>
        <p:spPr>
          <a:xfrm>
            <a:off x="7148450" y="1493240"/>
            <a:ext cx="4029805" cy="3548180"/>
          </a:xfrm>
          <a:prstGeom prst="rect">
            <a:avLst/>
          </a:prstGeom>
        </p:spPr>
      </p:pic>
      <p:sp>
        <p:nvSpPr>
          <p:cNvPr id="3" name="Slide Number Placeholder 2">
            <a:extLst>
              <a:ext uri="{FF2B5EF4-FFF2-40B4-BE49-F238E27FC236}">
                <a16:creationId xmlns:a16="http://schemas.microsoft.com/office/drawing/2014/main" id="{CAA84BA1-6EB6-4BC2-9BDD-3632D59AC902}"/>
              </a:ext>
            </a:extLst>
          </p:cNvPr>
          <p:cNvSpPr>
            <a:spLocks noGrp="1"/>
          </p:cNvSpPr>
          <p:nvPr>
            <p:ph type="sldNum" sz="quarter" idx="10"/>
          </p:nvPr>
        </p:nvSpPr>
        <p:spPr/>
        <p:txBody>
          <a:bodyPr/>
          <a:lstStyle/>
          <a:p>
            <a:fld id="{063B872D-3AE9-4542-A461-B751CD6BB84C}" type="slidenum">
              <a:rPr lang="en-US" smtClean="0"/>
              <a:t>2</a:t>
            </a:fld>
            <a:endParaRPr lang="en-US"/>
          </a:p>
        </p:txBody>
      </p:sp>
    </p:spTree>
    <p:extLst>
      <p:ext uri="{BB962C8B-B14F-4D97-AF65-F5344CB8AC3E}">
        <p14:creationId xmlns:p14="http://schemas.microsoft.com/office/powerpoint/2010/main" val="2263193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p:nvPr>
        </p:nvSpPr>
        <p:spPr>
          <a:xfrm>
            <a:off x="1233996" y="458060"/>
            <a:ext cx="10102049" cy="747579"/>
          </a:xfrm>
        </p:spPr>
        <p:txBody>
          <a:bodyPr/>
          <a:lstStyle/>
          <a:p>
            <a:r>
              <a:rPr lang="en-US" sz="3990" dirty="0"/>
              <a:t>McKinney-Vento Homeless Assistance Act</a:t>
            </a:r>
          </a:p>
        </p:txBody>
      </p:sp>
      <p:sp>
        <p:nvSpPr>
          <p:cNvPr id="3" name="Content Placeholder 2">
            <a:extLst>
              <a:ext uri="{FF2B5EF4-FFF2-40B4-BE49-F238E27FC236}">
                <a16:creationId xmlns:a16="http://schemas.microsoft.com/office/drawing/2014/main" id="{D0354E6F-7A85-4E42-9D2C-B103C8D642B2}"/>
              </a:ext>
            </a:extLst>
          </p:cNvPr>
          <p:cNvSpPr>
            <a:spLocks noGrp="1"/>
          </p:cNvSpPr>
          <p:nvPr>
            <p:ph type="body" sz="quarter" idx="11"/>
          </p:nvPr>
        </p:nvSpPr>
        <p:spPr>
          <a:xfrm>
            <a:off x="329937" y="1222375"/>
            <a:ext cx="11690613" cy="4803775"/>
          </a:xfrm>
        </p:spPr>
        <p:txBody>
          <a:bodyPr vert="horz" lIns="91440" tIns="45720" rIns="822960" bIns="45720" rtlCol="0" anchor="t">
            <a:noAutofit/>
          </a:bodyPr>
          <a:lstStyle/>
          <a:p>
            <a:pPr algn="just" fontAlgn="base">
              <a:lnSpc>
                <a:spcPct val="100000"/>
              </a:lnSpc>
              <a:spcBef>
                <a:spcPts val="0"/>
              </a:spcBef>
              <a:spcAft>
                <a:spcPts val="0"/>
              </a:spcAft>
            </a:pPr>
            <a:r>
              <a:rPr lang="en-US" sz="2100" dirty="0">
                <a:latin typeface="+mn-lt"/>
              </a:rPr>
              <a:t>ARP-HCY follows the regulations of the McKinney-Vento Homeless Assistance Act.</a:t>
            </a:r>
          </a:p>
          <a:p>
            <a:pPr fontAlgn="base">
              <a:lnSpc>
                <a:spcPct val="100000"/>
              </a:lnSpc>
              <a:spcBef>
                <a:spcPts val="0"/>
              </a:spcBef>
              <a:spcAft>
                <a:spcPts val="0"/>
              </a:spcAft>
            </a:pPr>
            <a:endParaRPr lang="en-US" sz="2100" dirty="0">
              <a:solidFill>
                <a:srgbClr val="000000"/>
              </a:solidFill>
              <a:latin typeface="+mn-lt"/>
            </a:endParaRPr>
          </a:p>
          <a:p>
            <a:pPr algn="just" fontAlgn="base">
              <a:lnSpc>
                <a:spcPct val="100000"/>
              </a:lnSpc>
              <a:spcBef>
                <a:spcPts val="0"/>
              </a:spcBef>
              <a:spcAft>
                <a:spcPts val="0"/>
              </a:spcAft>
            </a:pPr>
            <a:r>
              <a:rPr lang="en-US" sz="2100" dirty="0">
                <a:latin typeface="+mn-lt"/>
              </a:rPr>
              <a:t>The intent of the McKinney-Vento Homeless Assistance Act is to ensure all children and youth who lack a fixed, regular, and adequate nighttime residence receive access to the same free, appropriate public education as provided to other children and youth. </a:t>
            </a:r>
          </a:p>
          <a:p>
            <a:pPr algn="just" fontAlgn="base">
              <a:lnSpc>
                <a:spcPct val="100000"/>
              </a:lnSpc>
              <a:spcBef>
                <a:spcPts val="0"/>
              </a:spcBef>
              <a:spcAft>
                <a:spcPts val="0"/>
              </a:spcAft>
            </a:pPr>
            <a:endParaRPr lang="en-US" sz="2100" dirty="0">
              <a:latin typeface="+mn-lt"/>
            </a:endParaRPr>
          </a:p>
          <a:p>
            <a:pPr algn="just" fontAlgn="base">
              <a:lnSpc>
                <a:spcPct val="100000"/>
              </a:lnSpc>
              <a:spcBef>
                <a:spcPts val="0"/>
              </a:spcBef>
              <a:spcAft>
                <a:spcPts val="0"/>
              </a:spcAft>
            </a:pPr>
            <a:r>
              <a:rPr lang="en-US" sz="2100" dirty="0">
                <a:latin typeface="+mn-lt"/>
              </a:rPr>
              <a:t>As part of the McKinney-Vento Act, all LEAs are required to develop, review, and revise policies to remove barriers to the enrollment, attendance, and the academic success of children and youth experiencing homelessness and provide this student population with the opportunity to meet the same challenging State academic standards to which all students are held.</a:t>
            </a:r>
            <a:endParaRPr lang="en-US" sz="2100" dirty="0">
              <a:solidFill>
                <a:srgbClr val="000000"/>
              </a:solidFill>
              <a:latin typeface="+mn-lt"/>
            </a:endParaRPr>
          </a:p>
        </p:txBody>
      </p:sp>
      <p:sp>
        <p:nvSpPr>
          <p:cNvPr id="4" name="Slide Number Placeholder 3">
            <a:extLst>
              <a:ext uri="{FF2B5EF4-FFF2-40B4-BE49-F238E27FC236}">
                <a16:creationId xmlns:a16="http://schemas.microsoft.com/office/drawing/2014/main" id="{48D7F327-4ED2-42D0-81F0-97498F1380A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514735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21D1F-B8EB-4D6E-85B1-7224C9A91BD7}"/>
              </a:ext>
            </a:extLst>
          </p:cNvPr>
          <p:cNvSpPr>
            <a:spLocks noGrp="1"/>
          </p:cNvSpPr>
          <p:nvPr>
            <p:ph type="title" idx="4294967295"/>
          </p:nvPr>
        </p:nvSpPr>
        <p:spPr>
          <a:xfrm>
            <a:off x="1133856" y="361244"/>
            <a:ext cx="10096500" cy="735013"/>
          </a:xfrm>
        </p:spPr>
        <p:txBody>
          <a:bodyPr/>
          <a:lstStyle/>
          <a:p>
            <a:r>
              <a:rPr lang="en-US" dirty="0"/>
              <a:t> </a:t>
            </a:r>
            <a:r>
              <a:rPr lang="en-US" sz="4000" dirty="0"/>
              <a:t>ARP-HCY Funding</a:t>
            </a:r>
          </a:p>
        </p:txBody>
      </p:sp>
      <p:sp>
        <p:nvSpPr>
          <p:cNvPr id="8" name="Content Placeholder 2">
            <a:extLst>
              <a:ext uri="{FF2B5EF4-FFF2-40B4-BE49-F238E27FC236}">
                <a16:creationId xmlns:a16="http://schemas.microsoft.com/office/drawing/2014/main" id="{61F3E2F4-3DAD-8A22-A4AB-0CDC75210DC9}"/>
              </a:ext>
            </a:extLst>
          </p:cNvPr>
          <p:cNvSpPr txBox="1">
            <a:spLocks/>
          </p:cNvSpPr>
          <p:nvPr/>
        </p:nvSpPr>
        <p:spPr>
          <a:xfrm>
            <a:off x="149319" y="1228728"/>
            <a:ext cx="11839480" cy="660268"/>
          </a:xfrm>
          <a:prstGeom prst="rect">
            <a:avLst/>
          </a:prstGeom>
        </p:spPr>
        <p:txBody>
          <a:bodyPr vert="horz" lIns="91440" tIns="45720" rIns="822960" bIns="45720" rtlCol="0" anchor="t">
            <a:noAutofit/>
          </a:bodyPr>
          <a:lstStyle>
            <a:lvl1pPr marL="171450" indent="-171450" algn="l" defTabSz="685800" rtl="0" eaLnBrk="1" latinLnBrk="0" hangingPunct="1">
              <a:lnSpc>
                <a:spcPct val="108000"/>
              </a:lnSpc>
              <a:spcBef>
                <a:spcPts val="750"/>
              </a:spcBef>
              <a:spcAft>
                <a:spcPts val="1050"/>
              </a:spcAft>
              <a:buFont typeface="Arial" panose="020B0604020202020204" pitchFamily="34" charset="0"/>
              <a:buChar char="•"/>
              <a:defRPr sz="30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27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375"/>
              </a:spcBef>
              <a:spcAft>
                <a:spcPts val="105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400">
                <a:latin typeface="Palatino Linotype"/>
              </a:rPr>
              <a:t>USED Reserved $800 million ARP-HCY Funding</a:t>
            </a:r>
          </a:p>
          <a:p>
            <a:pPr algn="ctr"/>
            <a:endParaRPr lang="en-US" sz="2400" dirty="0"/>
          </a:p>
        </p:txBody>
      </p:sp>
      <p:sp>
        <p:nvSpPr>
          <p:cNvPr id="4" name="TextBox 3">
            <a:extLst>
              <a:ext uri="{FF2B5EF4-FFF2-40B4-BE49-F238E27FC236}">
                <a16:creationId xmlns:a16="http://schemas.microsoft.com/office/drawing/2014/main" id="{7D157DE8-9158-ED4A-5EF9-37C65093C49B}"/>
              </a:ext>
            </a:extLst>
          </p:cNvPr>
          <p:cNvSpPr txBox="1"/>
          <p:nvPr/>
        </p:nvSpPr>
        <p:spPr>
          <a:xfrm>
            <a:off x="3345714" y="2061984"/>
            <a:ext cx="5148146" cy="923330"/>
          </a:xfrm>
          <a:prstGeom prst="rect">
            <a:avLst/>
          </a:prstGeom>
          <a:noFill/>
        </p:spPr>
        <p:txBody>
          <a:bodyPr wrap="square" rtlCol="0">
            <a:spAutoFit/>
          </a:bodyPr>
          <a:lstStyle/>
          <a:p>
            <a:pPr algn="ctr" rtl="0" fontAlgn="base"/>
            <a:r>
              <a:rPr lang="en-US" sz="1800" b="0" i="0" u="none" strike="noStrike" kern="1200" dirty="0">
                <a:solidFill>
                  <a:schemeClr val="lt1"/>
                </a:solidFill>
                <a:effectLst/>
                <a:latin typeface="+mn-lt"/>
                <a:ea typeface="+mn-ea"/>
                <a:cs typeface="+mn-cs"/>
              </a:rPr>
              <a:t>New Jersey Department of Education (NJDOE) </a:t>
            </a:r>
            <a:r>
              <a:rPr lang="en-US" sz="1800" b="0" i="0" kern="1200" dirty="0">
                <a:solidFill>
                  <a:schemeClr val="lt1"/>
                </a:solidFill>
                <a:effectLst/>
                <a:latin typeface="+mn-lt"/>
                <a:ea typeface="+mn-ea"/>
                <a:cs typeface="+mn-cs"/>
              </a:rPr>
              <a:t>​</a:t>
            </a:r>
          </a:p>
          <a:p>
            <a:pPr algn="ctr" rtl="0" fontAlgn="base"/>
            <a:r>
              <a:rPr lang="en-US" sz="1800" b="0" i="0" u="none" strike="noStrike" kern="1200" dirty="0">
                <a:solidFill>
                  <a:schemeClr val="lt1"/>
                </a:solidFill>
                <a:effectLst/>
                <a:latin typeface="+mn-lt"/>
                <a:ea typeface="+mn-ea"/>
                <a:cs typeface="+mn-cs"/>
              </a:rPr>
              <a:t>Was Awarded $18,118,225</a:t>
            </a:r>
            <a:r>
              <a:rPr lang="en-US" sz="1800" b="0" i="0" kern="1200" dirty="0">
                <a:solidFill>
                  <a:schemeClr val="lt1"/>
                </a:solidFill>
                <a:effectLst/>
                <a:latin typeface="+mn-lt"/>
                <a:ea typeface="+mn-ea"/>
                <a:cs typeface="+mn-cs"/>
              </a:rPr>
              <a:t>​</a:t>
            </a:r>
          </a:p>
          <a:p>
            <a:endParaRPr lang="en-US" dirty="0"/>
          </a:p>
        </p:txBody>
      </p:sp>
      <p:graphicFrame>
        <p:nvGraphicFramePr>
          <p:cNvPr id="6" name="Table 6">
            <a:extLst>
              <a:ext uri="{FF2B5EF4-FFF2-40B4-BE49-F238E27FC236}">
                <a16:creationId xmlns:a16="http://schemas.microsoft.com/office/drawing/2014/main" id="{848945EA-B881-4870-8660-D426A35C3B00}"/>
              </a:ext>
            </a:extLst>
          </p:cNvPr>
          <p:cNvGraphicFramePr>
            <a:graphicFrameLocks noGrp="1"/>
          </p:cNvGraphicFramePr>
          <p:nvPr>
            <p:ph type="tbl" sz="quarter" idx="4294967295"/>
            <p:extLst>
              <p:ext uri="{D42A27DB-BD31-4B8C-83A1-F6EECF244321}">
                <p14:modId xmlns:p14="http://schemas.microsoft.com/office/powerpoint/2010/main" val="400123756"/>
              </p:ext>
            </p:extLst>
          </p:nvPr>
        </p:nvGraphicFramePr>
        <p:xfrm>
          <a:off x="253844" y="2682875"/>
          <a:ext cx="11585730" cy="2516396"/>
        </p:xfrm>
        <a:graphic>
          <a:graphicData uri="http://schemas.openxmlformats.org/drawingml/2006/table">
            <a:tbl>
              <a:tblPr firstRow="1" firstCol="1" bandRow="1">
                <a:tableStyleId>{5C22544A-7EE6-4342-B048-85BDC9FD1C3A}</a:tableStyleId>
              </a:tblPr>
              <a:tblGrid>
                <a:gridCol w="3861910">
                  <a:extLst>
                    <a:ext uri="{9D8B030D-6E8A-4147-A177-3AD203B41FA5}">
                      <a16:colId xmlns:a16="http://schemas.microsoft.com/office/drawing/2014/main" val="3466876058"/>
                    </a:ext>
                  </a:extLst>
                </a:gridCol>
                <a:gridCol w="3861910">
                  <a:extLst>
                    <a:ext uri="{9D8B030D-6E8A-4147-A177-3AD203B41FA5}">
                      <a16:colId xmlns:a16="http://schemas.microsoft.com/office/drawing/2014/main" val="2429052932"/>
                    </a:ext>
                  </a:extLst>
                </a:gridCol>
                <a:gridCol w="3861910">
                  <a:extLst>
                    <a:ext uri="{9D8B030D-6E8A-4147-A177-3AD203B41FA5}">
                      <a16:colId xmlns:a16="http://schemas.microsoft.com/office/drawing/2014/main" val="1561780500"/>
                    </a:ext>
                  </a:extLst>
                </a:gridCol>
              </a:tblGrid>
              <a:tr h="629099">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i="0" kern="1200" dirty="0">
                          <a:solidFill>
                            <a:schemeClr val="dk1"/>
                          </a:solidFill>
                          <a:effectLst/>
                          <a:latin typeface="+mn-lt"/>
                          <a:ea typeface="+mn-ea"/>
                          <a:cs typeface="+mn-cs"/>
                        </a:rPr>
                        <a:t>ARP Homeless I (25%)​</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i="0" kern="1200" dirty="0">
                          <a:solidFill>
                            <a:schemeClr val="dk1"/>
                          </a:solidFill>
                          <a:effectLst/>
                          <a:latin typeface="+mn-lt"/>
                          <a:ea typeface="+mn-ea"/>
                          <a:cs typeface="+mn-cs"/>
                        </a:rPr>
                        <a:t>ARP Homeless II (75%)​</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1413740"/>
                  </a:ext>
                </a:extLst>
              </a:tr>
              <a:tr h="629099">
                <a:tc>
                  <a:txBody>
                    <a:bodyPr/>
                    <a:lstStyle/>
                    <a:p>
                      <a:r>
                        <a:rPr lang="en-US" b="0" dirty="0">
                          <a:solidFill>
                            <a:schemeClr val="tx1"/>
                          </a:solidFill>
                        </a:rPr>
                        <a:t>Total Allocation  ($18,118,225)​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r>
                        <a:rPr lang="en-US" b="0" i="0" dirty="0">
                          <a:solidFill>
                            <a:srgbClr val="000000"/>
                          </a:solidFill>
                          <a:effectLst/>
                          <a:latin typeface="+mj-lt"/>
                        </a:rPr>
                        <a:t>$4,527,381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r>
                        <a:rPr lang="en-US" b="0" i="0" dirty="0">
                          <a:solidFill>
                            <a:srgbClr val="000000"/>
                          </a:solidFill>
                          <a:effectLst/>
                          <a:latin typeface="+mj-lt"/>
                        </a:rPr>
                        <a:t>$13,590,844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076697"/>
                  </a:ext>
                </a:extLst>
              </a:tr>
              <a:tr h="629099">
                <a:tc>
                  <a:txBody>
                    <a:bodyPr/>
                    <a:lstStyle/>
                    <a:p>
                      <a:r>
                        <a:rPr lang="en-US" b="0" dirty="0">
                          <a:solidFill>
                            <a:schemeClr val="tx1"/>
                          </a:solidFill>
                        </a:rPr>
                        <a:t>State Level Set-aside (25%)​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r>
                        <a:rPr lang="en-US" b="0" i="0" dirty="0">
                          <a:solidFill>
                            <a:srgbClr val="000000"/>
                          </a:solidFill>
                          <a:effectLst/>
                          <a:latin typeface="+mj-lt"/>
                        </a:rPr>
                        <a:t>$1,131,845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r>
                        <a:rPr lang="en-US" b="0" i="0" dirty="0">
                          <a:solidFill>
                            <a:srgbClr val="000000"/>
                          </a:solidFill>
                          <a:effectLst/>
                          <a:latin typeface="+mj-lt"/>
                        </a:rPr>
                        <a:t>$1,394,747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8062122"/>
                  </a:ext>
                </a:extLst>
              </a:tr>
              <a:tr h="629099">
                <a:tc>
                  <a:txBody>
                    <a:bodyPr/>
                    <a:lstStyle/>
                    <a:p>
                      <a:r>
                        <a:rPr lang="en-US" b="0" dirty="0">
                          <a:solidFill>
                            <a:schemeClr val="tx1"/>
                          </a:solidFill>
                        </a:rPr>
                        <a:t>LEA Allocation (75%)​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r>
                        <a:rPr lang="en-US" b="0" i="0" dirty="0">
                          <a:solidFill>
                            <a:srgbClr val="000000"/>
                          </a:solidFill>
                          <a:effectLst/>
                          <a:latin typeface="+mj-lt"/>
                        </a:rPr>
                        <a:t>$3,395,536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r>
                        <a:rPr lang="en-US" b="0" i="0" dirty="0">
                          <a:solidFill>
                            <a:srgbClr val="000000"/>
                          </a:solidFill>
                          <a:effectLst/>
                          <a:latin typeface="+mj-lt"/>
                        </a:rPr>
                        <a:t>$12,196,097​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1235538"/>
                  </a:ext>
                </a:extLst>
              </a:tr>
            </a:tbl>
          </a:graphicData>
        </a:graphic>
      </p:graphicFrame>
    </p:spTree>
    <p:extLst>
      <p:ext uri="{BB962C8B-B14F-4D97-AF65-F5344CB8AC3E}">
        <p14:creationId xmlns:p14="http://schemas.microsoft.com/office/powerpoint/2010/main" val="3910555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p:nvPr>
        </p:nvSpPr>
        <p:spPr>
          <a:xfrm>
            <a:off x="1319228" y="458060"/>
            <a:ext cx="10096959" cy="747579"/>
          </a:xfrm>
        </p:spPr>
        <p:txBody>
          <a:bodyPr/>
          <a:lstStyle/>
          <a:p>
            <a:r>
              <a:rPr lang="en-US" sz="4000" dirty="0">
                <a:latin typeface="Palatino Linotype"/>
              </a:rPr>
              <a:t>MV Learning </a:t>
            </a:r>
          </a:p>
        </p:txBody>
      </p:sp>
      <p:sp>
        <p:nvSpPr>
          <p:cNvPr id="3" name="Content Placeholder 2">
            <a:extLst>
              <a:ext uri="{FF2B5EF4-FFF2-40B4-BE49-F238E27FC236}">
                <a16:creationId xmlns:a16="http://schemas.microsoft.com/office/drawing/2014/main" id="{D0354E6F-7A85-4E42-9D2C-B103C8D642B2}"/>
              </a:ext>
            </a:extLst>
          </p:cNvPr>
          <p:cNvSpPr>
            <a:spLocks noGrp="1"/>
          </p:cNvSpPr>
          <p:nvPr>
            <p:ph type="body" sz="quarter" idx="11"/>
          </p:nvPr>
        </p:nvSpPr>
        <p:spPr>
          <a:xfrm>
            <a:off x="171451" y="1054142"/>
            <a:ext cx="6841672" cy="4972008"/>
          </a:xfrm>
        </p:spPr>
        <p:txBody>
          <a:bodyPr vert="horz" lIns="91440" tIns="45720" rIns="822960" bIns="45720" rtlCol="0" anchor="t">
            <a:noAutofit/>
          </a:bodyPr>
          <a:lstStyle/>
          <a:p>
            <a:pPr marL="0" indent="0" fontAlgn="base">
              <a:lnSpc>
                <a:spcPct val="100000"/>
              </a:lnSpc>
              <a:spcBef>
                <a:spcPts val="0"/>
              </a:spcBef>
              <a:spcAft>
                <a:spcPts val="0"/>
              </a:spcAft>
              <a:buNone/>
            </a:pPr>
            <a:r>
              <a:rPr lang="en-US" sz="2100" dirty="0">
                <a:solidFill>
                  <a:srgbClr val="000000"/>
                </a:solidFill>
                <a:latin typeface="+mn-lt"/>
              </a:rPr>
              <a:t>Since the release of the MV Learning Training Courses for the SY21-22:</a:t>
            </a:r>
          </a:p>
          <a:p>
            <a:pPr marL="0" lvl="0" indent="0" fontAlgn="base">
              <a:lnSpc>
                <a:spcPct val="100000"/>
              </a:lnSpc>
              <a:spcBef>
                <a:spcPts val="0"/>
              </a:spcBef>
              <a:spcAft>
                <a:spcPts val="0"/>
              </a:spcAft>
              <a:buNone/>
            </a:pPr>
            <a:endParaRPr lang="en-US" sz="2100" dirty="0">
              <a:solidFill>
                <a:srgbClr val="000000"/>
              </a:solidFill>
              <a:latin typeface="+mn-lt"/>
            </a:endParaRPr>
          </a:p>
          <a:p>
            <a:pPr fontAlgn="base">
              <a:lnSpc>
                <a:spcPct val="100000"/>
              </a:lnSpc>
              <a:spcBef>
                <a:spcPts val="0"/>
              </a:spcBef>
              <a:spcAft>
                <a:spcPts val="0"/>
              </a:spcAft>
            </a:pPr>
            <a:r>
              <a:rPr lang="en-US" sz="2100" dirty="0">
                <a:solidFill>
                  <a:srgbClr val="000000"/>
                </a:solidFill>
                <a:latin typeface="+mn-lt"/>
              </a:rPr>
              <a:t>Over 50% of New Jersey's District Homeless Liaisons have successfully completed the Level 1 and Level 2 Online Credentialing Courses. </a:t>
            </a:r>
          </a:p>
          <a:p>
            <a:pPr fontAlgn="base">
              <a:lnSpc>
                <a:spcPct val="100000"/>
              </a:lnSpc>
              <a:spcBef>
                <a:spcPts val="0"/>
              </a:spcBef>
              <a:spcAft>
                <a:spcPts val="0"/>
              </a:spcAft>
            </a:pPr>
            <a:endParaRPr lang="en-US" sz="2100" dirty="0">
              <a:solidFill>
                <a:srgbClr val="000000"/>
              </a:solidFill>
              <a:latin typeface="+mn-lt"/>
            </a:endParaRPr>
          </a:p>
          <a:p>
            <a:pPr fontAlgn="base">
              <a:lnSpc>
                <a:spcPct val="100000"/>
              </a:lnSpc>
              <a:spcBef>
                <a:spcPts val="0"/>
              </a:spcBef>
              <a:spcAft>
                <a:spcPts val="0"/>
              </a:spcAft>
            </a:pPr>
            <a:r>
              <a:rPr lang="en-US" sz="2100" dirty="0">
                <a:solidFill>
                  <a:srgbClr val="000000"/>
                </a:solidFill>
                <a:latin typeface="+mn-lt"/>
              </a:rPr>
              <a:t>Approximately 100 local educational agencies (LEAs) have successfully completed the Essential Staff Training Courses.</a:t>
            </a:r>
            <a:endParaRPr lang="en-US" sz="2100" dirty="0">
              <a:latin typeface="+mn-lt"/>
            </a:endParaRPr>
          </a:p>
        </p:txBody>
      </p:sp>
      <p:sp>
        <p:nvSpPr>
          <p:cNvPr id="4" name="Slide Number Placeholder 3">
            <a:extLst>
              <a:ext uri="{FF2B5EF4-FFF2-40B4-BE49-F238E27FC236}">
                <a16:creationId xmlns:a16="http://schemas.microsoft.com/office/drawing/2014/main" id="{48D7F327-4ED2-42D0-81F0-97498F1380A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pic>
        <p:nvPicPr>
          <p:cNvPr id="5" name="Picture 5" descr="Three kids carrying backpacks and facing away from the camera">
            <a:extLst>
              <a:ext uri="{FF2B5EF4-FFF2-40B4-BE49-F238E27FC236}">
                <a16:creationId xmlns:a16="http://schemas.microsoft.com/office/drawing/2014/main" id="{A3C4161E-B1E3-F3D2-DE80-423232E8060A}"/>
              </a:ext>
            </a:extLst>
          </p:cNvPr>
          <p:cNvPicPr>
            <a:picLocks noChangeAspect="1"/>
          </p:cNvPicPr>
          <p:nvPr/>
        </p:nvPicPr>
        <p:blipFill rotWithShape="1">
          <a:blip r:embed="rId3"/>
          <a:srcRect l="-870" t="-287" r="-1159" b="44283"/>
          <a:stretch/>
        </p:blipFill>
        <p:spPr>
          <a:xfrm>
            <a:off x="6762998" y="1718228"/>
            <a:ext cx="4653189" cy="2570538"/>
          </a:xfrm>
          <a:prstGeom prst="rect">
            <a:avLst/>
          </a:prstGeom>
        </p:spPr>
      </p:pic>
    </p:spTree>
    <p:extLst>
      <p:ext uri="{BB962C8B-B14F-4D97-AF65-F5344CB8AC3E}">
        <p14:creationId xmlns:p14="http://schemas.microsoft.com/office/powerpoint/2010/main" val="2397930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D1D29F-E42F-386B-C91C-31D799031E90}"/>
              </a:ext>
            </a:extLst>
          </p:cNvPr>
          <p:cNvSpPr>
            <a:spLocks noGrp="1"/>
          </p:cNvSpPr>
          <p:nvPr>
            <p:ph type="title" idx="4294967295"/>
          </p:nvPr>
        </p:nvSpPr>
        <p:spPr>
          <a:xfrm>
            <a:off x="1256842" y="391424"/>
            <a:ext cx="10096959" cy="747579"/>
          </a:xfrm>
        </p:spPr>
        <p:txBody>
          <a:bodyPr/>
          <a:lstStyle/>
          <a:p>
            <a:pPr rtl="0" eaLnBrk="1" latinLnBrk="0" hangingPunct="1"/>
            <a:r>
              <a:rPr lang="en-US" sz="4000" kern="1200" dirty="0">
                <a:effectLst/>
                <a:ea typeface="+mn-ea"/>
                <a:cs typeface="+mn-cs"/>
              </a:rPr>
              <a:t>Use of Funds</a:t>
            </a:r>
          </a:p>
        </p:txBody>
      </p:sp>
      <p:sp>
        <p:nvSpPr>
          <p:cNvPr id="7" name="Content Placeholder 2">
            <a:extLst>
              <a:ext uri="{FF2B5EF4-FFF2-40B4-BE49-F238E27FC236}">
                <a16:creationId xmlns:a16="http://schemas.microsoft.com/office/drawing/2014/main" id="{28068212-B372-3F4D-203E-1602E7BE82A3}"/>
              </a:ext>
            </a:extLst>
          </p:cNvPr>
          <p:cNvSpPr txBox="1">
            <a:spLocks/>
          </p:cNvSpPr>
          <p:nvPr/>
        </p:nvSpPr>
        <p:spPr>
          <a:xfrm>
            <a:off x="379486" y="1453422"/>
            <a:ext cx="5787019" cy="4803775"/>
          </a:xfrm>
          <a:prstGeom prst="rect">
            <a:avLst/>
          </a:prstGeom>
        </p:spPr>
        <p:txBody>
          <a:bodyPr vert="horz" lIns="91440" tIns="45720" rIns="822960" bIns="45720" rtlCol="0" anchor="t">
            <a:noAutofit/>
          </a:bodyPr>
          <a:lstStyle>
            <a:lvl1pPr marL="171450" indent="-171450" algn="l" defTabSz="685800" rtl="0" eaLnBrk="1" latinLnBrk="0" hangingPunct="1">
              <a:lnSpc>
                <a:spcPct val="108000"/>
              </a:lnSpc>
              <a:spcBef>
                <a:spcPts val="750"/>
              </a:spcBef>
              <a:spcAft>
                <a:spcPts val="1050"/>
              </a:spcAft>
              <a:buFont typeface="Arial" panose="020B0604020202020204" pitchFamily="34" charset="0"/>
              <a:buChar char="•"/>
              <a:defRPr sz="30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27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375"/>
              </a:spcBef>
              <a:spcAft>
                <a:spcPts val="105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fontAlgn="base">
              <a:lnSpc>
                <a:spcPct val="100000"/>
              </a:lnSpc>
              <a:spcBef>
                <a:spcPts val="0"/>
              </a:spcBef>
              <a:spcAft>
                <a:spcPts val="2100"/>
              </a:spcAft>
              <a:buFont typeface="Arial" panose="020B0604020202020204" pitchFamily="34" charset="0"/>
              <a:buNone/>
            </a:pPr>
            <a:r>
              <a:rPr lang="en-US" sz="2100" dirty="0">
                <a:latin typeface="Palatino Linotype"/>
              </a:rPr>
              <a:t>Grant funds may be used for the 16 activities authorized under Section 723(d) of the McKinney-Vento Homeless Assistance Act.  For more information, LEAs should reference the list of authorized activities in section 723(d) of the EHCY statute, 42 U.S.C. § 11433(d). </a:t>
            </a:r>
            <a:endParaRPr lang="en-US" sz="2100" dirty="0"/>
          </a:p>
          <a:p>
            <a:pPr marL="0" indent="0" algn="ctr" fontAlgn="base">
              <a:lnSpc>
                <a:spcPct val="100000"/>
              </a:lnSpc>
              <a:spcBef>
                <a:spcPts val="0"/>
              </a:spcBef>
              <a:spcAft>
                <a:spcPts val="0"/>
              </a:spcAft>
              <a:buFont typeface="Arial" panose="020B0604020202020204" pitchFamily="34" charset="0"/>
              <a:buNone/>
            </a:pPr>
            <a:r>
              <a:rPr lang="en-US" sz="2100" dirty="0">
                <a:latin typeface="Palatino Linotype"/>
                <a:hlinkClick r:id="rId3"/>
              </a:rPr>
              <a:t>https://oese.ed.gov/files/2021/04/ARP-Homeless-DCL-4.23.pdf</a:t>
            </a:r>
            <a:r>
              <a:rPr lang="en-US" sz="2100" dirty="0">
                <a:latin typeface="Palatino Linotype"/>
              </a:rPr>
              <a:t> </a:t>
            </a:r>
            <a:endParaRPr lang="en-US" sz="2100" dirty="0"/>
          </a:p>
        </p:txBody>
      </p:sp>
      <p:sp>
        <p:nvSpPr>
          <p:cNvPr id="4" name="Slide Number Placeholder 3">
            <a:extLst>
              <a:ext uri="{FF2B5EF4-FFF2-40B4-BE49-F238E27FC236}">
                <a16:creationId xmlns:a16="http://schemas.microsoft.com/office/drawing/2014/main" id="{48D7F327-4ED2-42D0-81F0-97498F1380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78529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p:nvPr>
        </p:nvSpPr>
        <p:spPr>
          <a:xfrm>
            <a:off x="1256841" y="393192"/>
            <a:ext cx="10463091" cy="747579"/>
          </a:xfrm>
        </p:spPr>
        <p:txBody>
          <a:bodyPr/>
          <a:lstStyle/>
          <a:p>
            <a:r>
              <a:rPr lang="en-US" sz="3750" dirty="0"/>
              <a:t>Pri</a:t>
            </a:r>
            <a:r>
              <a:rPr lang="en-US" sz="4000" dirty="0"/>
              <a:t>ority Use of Funds</a:t>
            </a:r>
            <a:endParaRPr lang="en-US" sz="5400" dirty="0"/>
          </a:p>
        </p:txBody>
      </p:sp>
      <p:sp>
        <p:nvSpPr>
          <p:cNvPr id="3" name="Content Placeholder 2">
            <a:extLst>
              <a:ext uri="{FF2B5EF4-FFF2-40B4-BE49-F238E27FC236}">
                <a16:creationId xmlns:a16="http://schemas.microsoft.com/office/drawing/2014/main" id="{D0354E6F-7A85-4E42-9D2C-B103C8D642B2}"/>
              </a:ext>
            </a:extLst>
          </p:cNvPr>
          <p:cNvSpPr>
            <a:spLocks noGrp="1"/>
          </p:cNvSpPr>
          <p:nvPr>
            <p:ph type="body" sz="quarter" idx="11"/>
          </p:nvPr>
        </p:nvSpPr>
        <p:spPr>
          <a:xfrm>
            <a:off x="171451" y="1065054"/>
            <a:ext cx="11849100" cy="4803775"/>
          </a:xfrm>
        </p:spPr>
        <p:txBody>
          <a:bodyPr vert="horz" lIns="91440" tIns="45720" rIns="822960" bIns="45720" rtlCol="0" anchor="t">
            <a:noAutofit/>
          </a:bodyPr>
          <a:lstStyle/>
          <a:p>
            <a:pPr marL="342900" indent="-342900" fontAlgn="base">
              <a:lnSpc>
                <a:spcPct val="150000"/>
              </a:lnSpc>
              <a:spcBef>
                <a:spcPts val="0"/>
              </a:spcBef>
              <a:spcAft>
                <a:spcPts val="0"/>
              </a:spcAft>
            </a:pPr>
            <a:r>
              <a:rPr lang="en-US" sz="2100" dirty="0">
                <a:latin typeface="Palatino Linotype"/>
              </a:rPr>
              <a:t>Increase outreach and identification;</a:t>
            </a:r>
          </a:p>
          <a:p>
            <a:pPr marL="342900" indent="-342900" fontAlgn="base">
              <a:lnSpc>
                <a:spcPct val="150000"/>
              </a:lnSpc>
              <a:spcBef>
                <a:spcPts val="0"/>
              </a:spcBef>
              <a:spcAft>
                <a:spcPts val="0"/>
              </a:spcAft>
            </a:pPr>
            <a:r>
              <a:rPr lang="en-US" sz="2100" dirty="0">
                <a:latin typeface="Palatino Linotype"/>
              </a:rPr>
              <a:t>Enhance communication options with students and families;</a:t>
            </a:r>
          </a:p>
          <a:p>
            <a:pPr marL="342900" indent="-342900" fontAlgn="base">
              <a:lnSpc>
                <a:spcPct val="150000"/>
              </a:lnSpc>
              <a:spcBef>
                <a:spcPts val="0"/>
              </a:spcBef>
              <a:spcAft>
                <a:spcPts val="0"/>
              </a:spcAft>
            </a:pPr>
            <a:r>
              <a:rPr lang="en-US" sz="2100" dirty="0">
                <a:latin typeface="Palatino Linotype"/>
              </a:rPr>
              <a:t>Partner with Community-Based Organizations or hire “systems navigators” to help families and youths access wrap-around services;</a:t>
            </a:r>
          </a:p>
          <a:p>
            <a:pPr marL="342900" indent="-342900" fontAlgn="base">
              <a:lnSpc>
                <a:spcPct val="150000"/>
              </a:lnSpc>
              <a:spcBef>
                <a:spcPts val="0"/>
              </a:spcBef>
              <a:spcAft>
                <a:spcPts val="0"/>
              </a:spcAft>
            </a:pPr>
            <a:r>
              <a:rPr lang="en-US" sz="2100" dirty="0">
                <a:latin typeface="Palatino Linotype"/>
              </a:rPr>
              <a:t>Help meet rising mental health needs;</a:t>
            </a:r>
          </a:p>
          <a:p>
            <a:pPr marL="342900" indent="-342900" fontAlgn="base">
              <a:lnSpc>
                <a:spcPct val="150000"/>
              </a:lnSpc>
              <a:spcBef>
                <a:spcPts val="0"/>
              </a:spcBef>
              <a:spcAft>
                <a:spcPts val="0"/>
              </a:spcAft>
            </a:pPr>
            <a:r>
              <a:rPr lang="en-US" sz="2100" dirty="0">
                <a:latin typeface="Palatino Linotype"/>
              </a:rPr>
              <a:t>Increase counseling and social services; and</a:t>
            </a:r>
          </a:p>
          <a:p>
            <a:pPr marL="342900" indent="-342900" fontAlgn="base">
              <a:lnSpc>
                <a:spcPct val="150000"/>
              </a:lnSpc>
              <a:spcBef>
                <a:spcPts val="0"/>
              </a:spcBef>
              <a:spcAft>
                <a:spcPts val="0"/>
              </a:spcAft>
            </a:pPr>
            <a:r>
              <a:rPr lang="en-US" sz="2100" dirty="0">
                <a:latin typeface="Palatino Linotype"/>
              </a:rPr>
              <a:t>Provide more transportation options.</a:t>
            </a:r>
          </a:p>
          <a:p>
            <a:pPr marL="0" indent="0" algn="just">
              <a:lnSpc>
                <a:spcPct val="100000"/>
              </a:lnSpc>
              <a:spcBef>
                <a:spcPts val="2000"/>
              </a:spcBef>
              <a:spcAft>
                <a:spcPts val="0"/>
              </a:spcAft>
              <a:buNone/>
            </a:pPr>
            <a:r>
              <a:rPr lang="en-US" sz="2100" i="1" dirty="0">
                <a:latin typeface="Palatino Linotype"/>
              </a:rPr>
              <a:t>Overall, costs must be “reasonable and necessary” and align with the purpose of, and other requirements in, the EHCY statute.</a:t>
            </a:r>
            <a:endParaRPr lang="en-US" sz="2100" dirty="0">
              <a:latin typeface="Palatino Linotype"/>
            </a:endParaRPr>
          </a:p>
          <a:p>
            <a:pPr marL="0" indent="0" algn="just">
              <a:lnSpc>
                <a:spcPct val="100000"/>
              </a:lnSpc>
              <a:spcBef>
                <a:spcPts val="0"/>
              </a:spcBef>
              <a:spcAft>
                <a:spcPts val="0"/>
              </a:spcAft>
              <a:buNone/>
            </a:pPr>
            <a:r>
              <a:rPr lang="en-US" sz="2100" i="1" dirty="0">
                <a:latin typeface="Palatino Linotype"/>
              </a:rPr>
              <a:t>LEAs also should consider the extraordinary impact of the pandemic on students experiencing homelessness when making decisions about how to use funds.</a:t>
            </a:r>
            <a:endParaRPr lang="en-US" sz="2100" dirty="0">
              <a:latin typeface="Palatino Linotype"/>
            </a:endParaRPr>
          </a:p>
        </p:txBody>
      </p:sp>
      <p:sp>
        <p:nvSpPr>
          <p:cNvPr id="4" name="Slide Number Placeholder 3">
            <a:extLst>
              <a:ext uri="{FF2B5EF4-FFF2-40B4-BE49-F238E27FC236}">
                <a16:creationId xmlns:a16="http://schemas.microsoft.com/office/drawing/2014/main" id="{48D7F327-4ED2-42D0-81F0-97498F1380A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47403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A082E-FA98-D0F6-E44E-47C383F5ED94}"/>
              </a:ext>
            </a:extLst>
          </p:cNvPr>
          <p:cNvSpPr>
            <a:spLocks noGrp="1"/>
          </p:cNvSpPr>
          <p:nvPr>
            <p:ph type="title"/>
          </p:nvPr>
        </p:nvSpPr>
        <p:spPr>
          <a:xfrm>
            <a:off x="1256841" y="393192"/>
            <a:ext cx="10096959" cy="747579"/>
          </a:xfrm>
        </p:spPr>
        <p:txBody>
          <a:bodyPr/>
          <a:lstStyle/>
          <a:p>
            <a:r>
              <a:rPr lang="en-US" sz="3750" dirty="0">
                <a:latin typeface="Palatino Linotype"/>
              </a:rPr>
              <a:t>ARP-HCY </a:t>
            </a:r>
            <a:r>
              <a:rPr lang="en-US" sz="4000" dirty="0">
                <a:latin typeface="Palatino Linotype"/>
              </a:rPr>
              <a:t>Implementation (1 of 2)</a:t>
            </a:r>
            <a:endParaRPr lang="en-US" sz="4000" dirty="0"/>
          </a:p>
        </p:txBody>
      </p:sp>
      <p:sp>
        <p:nvSpPr>
          <p:cNvPr id="9" name="TextBox 8">
            <a:extLst>
              <a:ext uri="{FF2B5EF4-FFF2-40B4-BE49-F238E27FC236}">
                <a16:creationId xmlns:a16="http://schemas.microsoft.com/office/drawing/2014/main" id="{925FEE23-AA9D-6DC9-10F6-92AFB0D23A27}"/>
              </a:ext>
            </a:extLst>
          </p:cNvPr>
          <p:cNvSpPr txBox="1"/>
          <p:nvPr/>
        </p:nvSpPr>
        <p:spPr>
          <a:xfrm>
            <a:off x="278700" y="1314760"/>
            <a:ext cx="7515894" cy="3757247"/>
          </a:xfrm>
          <a:prstGeom prst="rect">
            <a:avLst/>
          </a:prstGeom>
          <a:noFill/>
        </p:spPr>
        <p:txBody>
          <a:bodyPr wrap="square" lIns="91440" tIns="45720" rIns="91440" bIns="45720" anchor="t">
            <a:spAutoFit/>
          </a:bodyPr>
          <a:lstStyle/>
          <a:p>
            <a:pPr marL="0" marR="0">
              <a:lnSpc>
                <a:spcPct val="107000"/>
              </a:lnSpc>
              <a:spcBef>
                <a:spcPts val="0"/>
              </a:spcBef>
              <a:spcAft>
                <a:spcPts val="800"/>
              </a:spcAft>
            </a:pPr>
            <a:endParaRPr lang="en-US" sz="2200" dirty="0">
              <a:effectLst/>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100" dirty="0">
                <a:effectLst/>
                <a:ea typeface="Calibri"/>
                <a:cs typeface="Times New Roman"/>
              </a:rPr>
              <a:t>Bergen County LGBTQ+ Alliance - will provide services to homeless youth identifying as LGBTQ. Services w</a:t>
            </a:r>
            <a:r>
              <a:rPr lang="en-US" sz="2100" dirty="0">
                <a:ea typeface="Calibri"/>
                <a:cs typeface="Times New Roman"/>
              </a:rPr>
              <a:t>ill include</a:t>
            </a:r>
            <a:r>
              <a:rPr lang="en-US" sz="2100" dirty="0">
                <a:effectLst/>
                <a:ea typeface="Calibri"/>
                <a:cs typeface="Times New Roman"/>
              </a:rPr>
              <a:t> mental health supports, addiction services, emergency assistance and an outreach advocate to identify and re-engage homeless youth. </a:t>
            </a:r>
          </a:p>
          <a:p>
            <a:pPr marL="342900" indent="-342900">
              <a:lnSpc>
                <a:spcPct val="107000"/>
              </a:lnSpc>
              <a:spcAft>
                <a:spcPts val="800"/>
              </a:spcAft>
              <a:buFont typeface="Arial" panose="020B0604020202020204" pitchFamily="34" charset="0"/>
              <a:buChar char="•"/>
            </a:pPr>
            <a:r>
              <a:rPr lang="en-US" sz="2100" dirty="0">
                <a:effectLst/>
                <a:ea typeface="Calibri"/>
                <a:cs typeface="Times New Roman"/>
              </a:rPr>
              <a:t>Family Support Organization - will provide funds to bridge gaps for families in temporary lodging and provide financial literacy classes as part of a prevention plan agreement.</a:t>
            </a:r>
            <a:r>
              <a:rPr lang="en-US" sz="2100" dirty="0">
                <a:ea typeface="Calibri"/>
                <a:cs typeface="Times New Roman"/>
              </a:rPr>
              <a:t> </a:t>
            </a:r>
            <a:endParaRPr lang="en-US" sz="2100" dirty="0">
              <a:effectLst/>
              <a:ea typeface="Calibri" panose="020F0502020204030204" pitchFamily="34" charset="0"/>
              <a:cs typeface="Times New Roman" panose="02020603050405020304" pitchFamily="18" charset="0"/>
            </a:endParaRPr>
          </a:p>
        </p:txBody>
      </p:sp>
      <p:pic>
        <p:nvPicPr>
          <p:cNvPr id="7" name="Content Placeholder 6" descr="Logo: BERGEN COUNTY SPECIAL SERVICES SCHOOL DISTRICT &quot; World of Options&quot; ">
            <a:extLst>
              <a:ext uri="{FF2B5EF4-FFF2-40B4-BE49-F238E27FC236}">
                <a16:creationId xmlns:a16="http://schemas.microsoft.com/office/drawing/2014/main" id="{8E4A19A3-2279-512D-0F57-76A3DC875F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65615" y="2217430"/>
            <a:ext cx="3908819" cy="1546702"/>
          </a:xfrm>
        </p:spPr>
      </p:pic>
      <p:sp>
        <p:nvSpPr>
          <p:cNvPr id="5" name="Slide Number Placeholder 4">
            <a:extLst>
              <a:ext uri="{FF2B5EF4-FFF2-40B4-BE49-F238E27FC236}">
                <a16:creationId xmlns:a16="http://schemas.microsoft.com/office/drawing/2014/main" id="{8767CC51-51FB-D2D2-4E16-A8694EBF46AB}"/>
              </a:ext>
            </a:extLst>
          </p:cNvPr>
          <p:cNvSpPr>
            <a:spLocks noGrp="1"/>
          </p:cNvSpPr>
          <p:nvPr>
            <p:ph type="sldNum" sz="quarter" idx="12"/>
          </p:nvPr>
        </p:nvSpPr>
        <p:spPr/>
        <p:txBody>
          <a:bodyPr/>
          <a:lstStyle/>
          <a:p>
            <a:fld id="{A3D1C70C-36A2-44FC-A083-98959550CFF4}" type="slidenum">
              <a:rPr lang="en-US" smtClean="0"/>
              <a:t>25</a:t>
            </a:fld>
            <a:endParaRPr lang="en-US"/>
          </a:p>
        </p:txBody>
      </p:sp>
    </p:spTree>
    <p:extLst>
      <p:ext uri="{BB962C8B-B14F-4D97-AF65-F5344CB8AC3E}">
        <p14:creationId xmlns:p14="http://schemas.microsoft.com/office/powerpoint/2010/main" val="438730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00EF-1389-1B19-3C0D-8AC24EDBCEE0}"/>
              </a:ext>
            </a:extLst>
          </p:cNvPr>
          <p:cNvSpPr>
            <a:spLocks noGrp="1"/>
          </p:cNvSpPr>
          <p:nvPr>
            <p:ph type="title"/>
          </p:nvPr>
        </p:nvSpPr>
        <p:spPr>
          <a:xfrm>
            <a:off x="1256840" y="422616"/>
            <a:ext cx="10096959" cy="747579"/>
          </a:xfrm>
        </p:spPr>
        <p:txBody>
          <a:bodyPr/>
          <a:lstStyle/>
          <a:p>
            <a:r>
              <a:rPr lang="en-US" sz="3750" dirty="0">
                <a:latin typeface="Palatino Linotype"/>
              </a:rPr>
              <a:t>ARP-HCY </a:t>
            </a:r>
            <a:r>
              <a:rPr lang="en-US" sz="4000" dirty="0">
                <a:latin typeface="Palatino Linotype"/>
              </a:rPr>
              <a:t>Implementation (2 of 2) </a:t>
            </a:r>
            <a:endParaRPr lang="en-US" sz="3750" dirty="0"/>
          </a:p>
        </p:txBody>
      </p:sp>
      <p:pic>
        <p:nvPicPr>
          <p:cNvPr id="7" name="Content Placeholder 6" descr="Logo: ESSEX REGIONAL EDUCATIONAL SERVICES COMMISSION">
            <a:extLst>
              <a:ext uri="{FF2B5EF4-FFF2-40B4-BE49-F238E27FC236}">
                <a16:creationId xmlns:a16="http://schemas.microsoft.com/office/drawing/2014/main" id="{2C58A0E7-CC0C-9DF4-7DB4-6493B8DBB9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1529" y="1426902"/>
            <a:ext cx="1968223" cy="1909177"/>
          </a:xfrm>
        </p:spPr>
      </p:pic>
      <p:sp>
        <p:nvSpPr>
          <p:cNvPr id="12" name="TextBox 11">
            <a:extLst>
              <a:ext uri="{FF2B5EF4-FFF2-40B4-BE49-F238E27FC236}">
                <a16:creationId xmlns:a16="http://schemas.microsoft.com/office/drawing/2014/main" id="{98CD89F3-73B0-1CEE-1717-A1510C917F39}"/>
              </a:ext>
            </a:extLst>
          </p:cNvPr>
          <p:cNvSpPr txBox="1"/>
          <p:nvPr/>
        </p:nvSpPr>
        <p:spPr>
          <a:xfrm>
            <a:off x="3131048" y="1599803"/>
            <a:ext cx="8711631" cy="1563377"/>
          </a:xfrm>
          <a:prstGeom prst="rect">
            <a:avLst/>
          </a:prstGeom>
          <a:noFill/>
        </p:spPr>
        <p:txBody>
          <a:bodyPr wrap="square" lIns="91440" tIns="45720" rIns="91440" bIns="45720" anchor="t">
            <a:spAutoFit/>
          </a:bodyPr>
          <a:lstStyle/>
          <a:p>
            <a:pPr marL="342900" marR="0" indent="-342900">
              <a:lnSpc>
                <a:spcPct val="107000"/>
              </a:lnSpc>
              <a:spcBef>
                <a:spcPts val="0"/>
              </a:spcBef>
              <a:spcAft>
                <a:spcPts val="800"/>
              </a:spcAft>
              <a:buFont typeface="Arial" panose="020B0604020202020204" pitchFamily="34" charset="0"/>
              <a:buChar char="•"/>
            </a:pPr>
            <a:r>
              <a:rPr lang="en-US" sz="2100" dirty="0">
                <a:effectLst/>
                <a:latin typeface="+mj-lt"/>
                <a:ea typeface="Calibri"/>
                <a:cs typeface="Times New Roman"/>
              </a:rPr>
              <a:t>Hosting quarterly resource fairs in each county</a:t>
            </a:r>
          </a:p>
          <a:p>
            <a:pPr marL="342900" marR="0" indent="-342900">
              <a:lnSpc>
                <a:spcPct val="107000"/>
              </a:lnSpc>
              <a:spcBef>
                <a:spcPts val="0"/>
              </a:spcBef>
              <a:spcAft>
                <a:spcPts val="800"/>
              </a:spcAft>
              <a:buFont typeface="Arial" panose="020B0604020202020204" pitchFamily="34" charset="0"/>
              <a:buChar char="•"/>
            </a:pPr>
            <a:r>
              <a:rPr lang="en-US" sz="2100" dirty="0">
                <a:latin typeface="+mj-lt"/>
                <a:ea typeface="Calibri"/>
                <a:cs typeface="Times New Roman"/>
              </a:rPr>
              <a:t>P</a:t>
            </a:r>
            <a:r>
              <a:rPr lang="en-US" sz="2100" dirty="0">
                <a:effectLst/>
                <a:latin typeface="+mj-lt"/>
                <a:ea typeface="Calibri"/>
                <a:cs typeface="Times New Roman"/>
              </a:rPr>
              <a:t>rovide promotional options for outreach and awareness around McKinney Vento to include paid ads on social media to help spread awareness about rights of MKV students and families.</a:t>
            </a:r>
          </a:p>
        </p:txBody>
      </p:sp>
      <p:pic>
        <p:nvPicPr>
          <p:cNvPr id="14" name="Content Placeholder 13" descr="Logo: Gloucester County Special Services School District'">
            <a:extLst>
              <a:ext uri="{FF2B5EF4-FFF2-40B4-BE49-F238E27FC236}">
                <a16:creationId xmlns:a16="http://schemas.microsoft.com/office/drawing/2014/main" id="{77C852CD-9406-D45D-F6E6-84A6BF501EE5}"/>
              </a:ext>
            </a:extLst>
          </p:cNvPr>
          <p:cNvPicPr>
            <a:picLocks noGrp="1" noChangeAspect="1"/>
          </p:cNvPicPr>
          <p:nvPr>
            <p:ph idx="13"/>
          </p:nvPr>
        </p:nvPicPr>
        <p:blipFill>
          <a:blip r:embed="rId3"/>
          <a:stretch>
            <a:fillRect/>
          </a:stretch>
        </p:blipFill>
        <p:spPr>
          <a:xfrm>
            <a:off x="328871" y="4160094"/>
            <a:ext cx="1855939" cy="1514713"/>
          </a:xfrm>
        </p:spPr>
      </p:pic>
      <p:sp>
        <p:nvSpPr>
          <p:cNvPr id="16" name="TextBox 15">
            <a:extLst>
              <a:ext uri="{FF2B5EF4-FFF2-40B4-BE49-F238E27FC236}">
                <a16:creationId xmlns:a16="http://schemas.microsoft.com/office/drawing/2014/main" id="{FE6A12DC-ABB5-4614-6D14-1908C5207E3F}"/>
              </a:ext>
            </a:extLst>
          </p:cNvPr>
          <p:cNvSpPr txBox="1"/>
          <p:nvPr/>
        </p:nvSpPr>
        <p:spPr>
          <a:xfrm>
            <a:off x="2393879" y="3962863"/>
            <a:ext cx="9575514" cy="1909177"/>
          </a:xfrm>
          <a:prstGeom prst="rect">
            <a:avLst/>
          </a:prstGeom>
          <a:noFill/>
        </p:spPr>
        <p:txBody>
          <a:bodyPr wrap="square" lIns="91440" tIns="45720" rIns="91440" bIns="45720" anchor="t">
            <a:spAutoFit/>
          </a:bodyPr>
          <a:lstStyle/>
          <a:p>
            <a:pPr marL="342900" indent="-342900">
              <a:lnSpc>
                <a:spcPct val="107000"/>
              </a:lnSpc>
              <a:spcAft>
                <a:spcPts val="800"/>
              </a:spcAft>
              <a:buFont typeface="Arial" panose="020B0604020202020204" pitchFamily="34" charset="0"/>
              <a:buChar char="•"/>
            </a:pPr>
            <a:r>
              <a:rPr lang="en-US" sz="2100">
                <a:latin typeface="+mj-lt"/>
                <a:ea typeface="Calibri"/>
                <a:cs typeface="Times New Roman"/>
              </a:rPr>
              <a:t>E</a:t>
            </a:r>
            <a:r>
              <a:rPr lang="en-US" sz="2100">
                <a:effectLst/>
                <a:latin typeface="+mj-lt"/>
                <a:ea typeface="Calibri"/>
                <a:cs typeface="Times New Roman"/>
              </a:rPr>
              <a:t>xpand relationship with the local Head Start Programs to ensure that MV eligible preschool-aged children receive school readiness skills.</a:t>
            </a:r>
            <a:r>
              <a:rPr lang="en-US" sz="2100">
                <a:latin typeface="+mj-lt"/>
                <a:ea typeface="Calibri"/>
                <a:cs typeface="Times New Roman"/>
              </a:rPr>
              <a:t> </a:t>
            </a:r>
            <a:endParaRPr lang="en-US" sz="2100">
              <a:effectLst/>
              <a:latin typeface="+mj-lt"/>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100">
                <a:latin typeface="+mj-lt"/>
                <a:ea typeface="Calibri"/>
                <a:cs typeface="Times New Roman"/>
              </a:rPr>
              <a:t>C</a:t>
            </a:r>
            <a:r>
              <a:rPr lang="en-US" sz="2100">
                <a:effectLst/>
                <a:latin typeface="+mj-lt"/>
                <a:ea typeface="Calibri"/>
                <a:cs typeface="Times New Roman"/>
              </a:rPr>
              <a:t>oordinate with the local Camcare Health Services to ensure that preschool-aged children receive preventative care, annual check-ups, and immunizations and health screenings.</a:t>
            </a:r>
          </a:p>
        </p:txBody>
      </p:sp>
      <p:sp>
        <p:nvSpPr>
          <p:cNvPr id="5" name="Slide Number Placeholder 4">
            <a:extLst>
              <a:ext uri="{FF2B5EF4-FFF2-40B4-BE49-F238E27FC236}">
                <a16:creationId xmlns:a16="http://schemas.microsoft.com/office/drawing/2014/main" id="{67149702-16FF-EE7A-761B-7D2C738EB617}"/>
              </a:ext>
            </a:extLst>
          </p:cNvPr>
          <p:cNvSpPr>
            <a:spLocks noGrp="1"/>
          </p:cNvSpPr>
          <p:nvPr>
            <p:ph type="sldNum" sz="quarter" idx="12"/>
          </p:nvPr>
        </p:nvSpPr>
        <p:spPr>
          <a:xfrm>
            <a:off x="8726460" y="6287131"/>
            <a:ext cx="2743200" cy="365125"/>
          </a:xfrm>
        </p:spPr>
        <p:txBody>
          <a:bodyPr/>
          <a:lstStyle/>
          <a:p>
            <a:fld id="{A3D1C70C-36A2-44FC-A083-98959550CFF4}" type="slidenum">
              <a:rPr lang="en-US" smtClean="0"/>
              <a:t>26</a:t>
            </a:fld>
            <a:endParaRPr lang="en-US"/>
          </a:p>
        </p:txBody>
      </p:sp>
    </p:spTree>
    <p:extLst>
      <p:ext uri="{BB962C8B-B14F-4D97-AF65-F5344CB8AC3E}">
        <p14:creationId xmlns:p14="http://schemas.microsoft.com/office/powerpoint/2010/main" val="2439583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52191-5090-4D44-96D1-43EC8029D33C}"/>
              </a:ext>
            </a:extLst>
          </p:cNvPr>
          <p:cNvSpPr>
            <a:spLocks noGrp="1"/>
          </p:cNvSpPr>
          <p:nvPr>
            <p:ph type="title"/>
          </p:nvPr>
        </p:nvSpPr>
        <p:spPr>
          <a:xfrm>
            <a:off x="426778" y="276547"/>
            <a:ext cx="10515600" cy="850489"/>
          </a:xfrm>
        </p:spPr>
        <p:txBody>
          <a:bodyPr/>
          <a:lstStyle/>
          <a:p>
            <a:pPr marL="0" marR="0" lvl="0" indent="0" algn="ctr" defTabSz="685800" rtl="0" eaLnBrk="1" fontAlgn="auto" latinLnBrk="0" hangingPunct="1">
              <a:lnSpc>
                <a:spcPct val="370000"/>
              </a:lnSpc>
              <a:spcBef>
                <a:spcPts val="750"/>
              </a:spcBef>
              <a:spcAft>
                <a:spcPts val="1050"/>
              </a:spcAft>
              <a:buClrTx/>
              <a:buSzTx/>
              <a:buFont typeface="Arial" panose="020B0604020202020204" pitchFamily="34" charset="0"/>
              <a:buNone/>
              <a:tabLst/>
              <a:defRPr/>
            </a:pPr>
            <a:r>
              <a:rPr lang="en-US" sz="4000" dirty="0"/>
              <a:t>Thank You! </a:t>
            </a:r>
            <a:br>
              <a:rPr lang="en-US" sz="4000" dirty="0"/>
            </a:b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New Jersey McKinney-Vento Education for Homeless Children and Youth Program</a:t>
            </a:r>
            <a:endParaRPr lang="en-US" sz="4000" dirty="0"/>
          </a:p>
        </p:txBody>
      </p:sp>
      <p:sp>
        <p:nvSpPr>
          <p:cNvPr id="13" name="Text Placeholder 9">
            <a:extLst>
              <a:ext uri="{FF2B5EF4-FFF2-40B4-BE49-F238E27FC236}">
                <a16:creationId xmlns:a16="http://schemas.microsoft.com/office/drawing/2014/main" id="{7DC5F252-12D7-A42D-65FC-7DDD61BA1374}"/>
              </a:ext>
            </a:extLst>
          </p:cNvPr>
          <p:cNvSpPr txBox="1">
            <a:spLocks/>
          </p:cNvSpPr>
          <p:nvPr/>
        </p:nvSpPr>
        <p:spPr>
          <a:xfrm>
            <a:off x="1237430" y="2184827"/>
            <a:ext cx="9704948" cy="2087362"/>
          </a:xfrm>
          <a:prstGeom prst="rect">
            <a:avLst/>
          </a:prstGeom>
        </p:spPr>
        <p:txBody>
          <a:bodyPr vert="horz" lIns="91440" tIns="45720" rIns="822960" bIns="45720" rtlCol="0">
            <a:noAutofit/>
          </a:bodyPr>
          <a:lstStyle>
            <a:lvl1pPr marL="0" indent="0" algn="ctr" defTabSz="685800" rtl="0" eaLnBrk="1" latinLnBrk="0" hangingPunct="1">
              <a:lnSpc>
                <a:spcPct val="108000"/>
              </a:lnSpc>
              <a:spcBef>
                <a:spcPts val="750"/>
              </a:spcBef>
              <a:spcAft>
                <a:spcPts val="1050"/>
              </a:spcAft>
              <a:buFont typeface="Arial" panose="020B0604020202020204" pitchFamily="34" charset="0"/>
              <a:buNone/>
              <a:defRPr sz="21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27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375"/>
              </a:spcBef>
              <a:spcAft>
                <a:spcPts val="105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hlinkClick r:id="rId3"/>
              </a:rPr>
              <a:t>https://nj.gov/education/homeless/</a:t>
            </a:r>
            <a:r>
              <a:rPr lang="en-US" sz="1800" dirty="0"/>
              <a:t>  </a:t>
            </a:r>
          </a:p>
        </p:txBody>
      </p:sp>
      <p:sp>
        <p:nvSpPr>
          <p:cNvPr id="9" name="Text Placeholder 8">
            <a:extLst>
              <a:ext uri="{FF2B5EF4-FFF2-40B4-BE49-F238E27FC236}">
                <a16:creationId xmlns:a16="http://schemas.microsoft.com/office/drawing/2014/main" id="{3CF5DD0C-7AE4-D7F5-CAD4-31137C0724A3}"/>
              </a:ext>
            </a:extLst>
          </p:cNvPr>
          <p:cNvSpPr>
            <a:spLocks noGrp="1"/>
          </p:cNvSpPr>
          <p:nvPr>
            <p:ph type="body" sz="quarter" idx="11"/>
          </p:nvPr>
        </p:nvSpPr>
        <p:spPr/>
        <p:txBody>
          <a:bodyPr/>
          <a:lstStyle/>
          <a:p>
            <a:pPr>
              <a:lnSpc>
                <a:spcPct val="100000"/>
              </a:lnSpc>
              <a:spcAft>
                <a:spcPts val="0"/>
              </a:spcAft>
            </a:pPr>
            <a:r>
              <a:rPr lang="en-US" dirty="0"/>
              <a:t> E-mail</a:t>
            </a:r>
          </a:p>
          <a:p>
            <a:pPr>
              <a:lnSpc>
                <a:spcPct val="100000"/>
              </a:lnSpc>
              <a:spcAft>
                <a:spcPts val="0"/>
              </a:spcAft>
            </a:pPr>
            <a:r>
              <a:rPr lang="en-US" dirty="0">
                <a:hlinkClick r:id="rId4"/>
              </a:rPr>
              <a:t>McKinney.Vento@doe.nj.gov</a:t>
            </a:r>
            <a:endParaRPr lang="en-US" dirty="0"/>
          </a:p>
        </p:txBody>
      </p:sp>
      <p:sp>
        <p:nvSpPr>
          <p:cNvPr id="12" name="Text Placeholder 11">
            <a:extLst>
              <a:ext uri="{FF2B5EF4-FFF2-40B4-BE49-F238E27FC236}">
                <a16:creationId xmlns:a16="http://schemas.microsoft.com/office/drawing/2014/main" id="{87D4A88E-456F-46F8-907A-D05475223999}"/>
              </a:ext>
            </a:extLst>
          </p:cNvPr>
          <p:cNvSpPr>
            <a:spLocks noGrp="1"/>
          </p:cNvSpPr>
          <p:nvPr>
            <p:ph type="body" sz="quarter" idx="15"/>
          </p:nvPr>
        </p:nvSpPr>
        <p:spPr>
          <a:xfrm>
            <a:off x="1498973" y="4406311"/>
            <a:ext cx="8944771" cy="666750"/>
          </a:xfrm>
        </p:spPr>
        <p:txBody>
          <a:bodyPr/>
          <a:lstStyle/>
          <a:p>
            <a:r>
              <a:rPr lang="en-US" dirty="0"/>
              <a:t>Follow Us!</a:t>
            </a:r>
          </a:p>
        </p:txBody>
      </p:sp>
      <p:sp>
        <p:nvSpPr>
          <p:cNvPr id="4" name="Text Placeholder 3">
            <a:extLst>
              <a:ext uri="{FF2B5EF4-FFF2-40B4-BE49-F238E27FC236}">
                <a16:creationId xmlns:a16="http://schemas.microsoft.com/office/drawing/2014/main" id="{25308545-741F-4F64-8419-BA38EC64EFD4}"/>
              </a:ext>
            </a:extLst>
          </p:cNvPr>
          <p:cNvSpPr>
            <a:spLocks noGrp="1"/>
          </p:cNvSpPr>
          <p:nvPr>
            <p:ph type="body" sz="quarter" idx="12"/>
          </p:nvPr>
        </p:nvSpPr>
        <p:spPr>
          <a:xfrm>
            <a:off x="3293867" y="5767958"/>
            <a:ext cx="1984693" cy="492654"/>
          </a:xfrm>
        </p:spPr>
        <p:txBody>
          <a:bodyPr vert="horz" lIns="91440" tIns="45720" rIns="822960" bIns="45720" rtlCol="0" anchor="t">
            <a:noAutofit/>
          </a:bodyPr>
          <a:lstStyle/>
          <a:p>
            <a:r>
              <a:rPr lang="en-US">
                <a:latin typeface="Palatino Linotype"/>
                <a:hlinkClick r:id="rId5"/>
              </a:rPr>
              <a:t>Facebook: </a:t>
            </a:r>
            <a:br>
              <a:rPr lang="en-US">
                <a:hlinkClick r:id="rId5"/>
              </a:rPr>
            </a:br>
            <a:r>
              <a:rPr lang="en-US">
                <a:latin typeface="Palatino Linotype"/>
                <a:hlinkClick r:id="rId5"/>
              </a:rPr>
              <a:t>@njdeptofed</a:t>
            </a:r>
            <a:endParaRPr lang="en-US">
              <a:latin typeface="Palatino Linotype"/>
            </a:endParaRPr>
          </a:p>
        </p:txBody>
      </p:sp>
      <p:sp>
        <p:nvSpPr>
          <p:cNvPr id="5" name="Text Placeholder 4">
            <a:extLst>
              <a:ext uri="{FF2B5EF4-FFF2-40B4-BE49-F238E27FC236}">
                <a16:creationId xmlns:a16="http://schemas.microsoft.com/office/drawing/2014/main" id="{3C136C12-D4E7-434D-8898-AD3DD204433C}"/>
              </a:ext>
            </a:extLst>
          </p:cNvPr>
          <p:cNvSpPr>
            <a:spLocks noGrp="1"/>
          </p:cNvSpPr>
          <p:nvPr>
            <p:ph type="body" sz="quarter" idx="13"/>
          </p:nvPr>
        </p:nvSpPr>
        <p:spPr>
          <a:xfrm>
            <a:off x="5511190" y="5790554"/>
            <a:ext cx="2223645" cy="365654"/>
          </a:xfrm>
        </p:spPr>
        <p:txBody>
          <a:bodyPr/>
          <a:lstStyle/>
          <a:p>
            <a:r>
              <a:rPr lang="en-US">
                <a:hlinkClick r:id="rId6"/>
              </a:rPr>
              <a:t>Twitter: @</a:t>
            </a:r>
            <a:r>
              <a:rPr lang="en-US" err="1">
                <a:hlinkClick r:id="rId6"/>
              </a:rPr>
              <a:t>NewJerseyDOE</a:t>
            </a:r>
            <a:endParaRPr lang="en-US"/>
          </a:p>
        </p:txBody>
      </p:sp>
      <p:sp>
        <p:nvSpPr>
          <p:cNvPr id="6" name="Text Placeholder 5">
            <a:extLst>
              <a:ext uri="{FF2B5EF4-FFF2-40B4-BE49-F238E27FC236}">
                <a16:creationId xmlns:a16="http://schemas.microsoft.com/office/drawing/2014/main" id="{A3D22032-A2E9-474A-B97F-DA8B434CB647}"/>
              </a:ext>
            </a:extLst>
          </p:cNvPr>
          <p:cNvSpPr>
            <a:spLocks noGrp="1"/>
          </p:cNvSpPr>
          <p:nvPr>
            <p:ph type="body" sz="quarter" idx="14"/>
          </p:nvPr>
        </p:nvSpPr>
        <p:spPr>
          <a:xfrm>
            <a:off x="7899783" y="5790554"/>
            <a:ext cx="2541145" cy="175154"/>
          </a:xfrm>
        </p:spPr>
        <p:txBody>
          <a:bodyPr/>
          <a:lstStyle/>
          <a:p>
            <a:r>
              <a:rPr lang="en-US">
                <a:hlinkClick r:id="rId7"/>
              </a:rPr>
              <a:t>Instagram: </a:t>
            </a:r>
            <a:br>
              <a:rPr lang="en-US">
                <a:hlinkClick r:id="rId7"/>
              </a:rPr>
            </a:br>
            <a:r>
              <a:rPr lang="en-US">
                <a:hlinkClick r:id="rId7"/>
              </a:rPr>
              <a:t>@</a:t>
            </a:r>
            <a:r>
              <a:rPr lang="en-US" err="1">
                <a:hlinkClick r:id="rId7"/>
              </a:rPr>
              <a:t>NewJerseyDoe</a:t>
            </a:r>
            <a:endParaRPr lang="en-US"/>
          </a:p>
        </p:txBody>
      </p:sp>
      <p:sp>
        <p:nvSpPr>
          <p:cNvPr id="7" name="Slide Number Placeholder 6">
            <a:extLst>
              <a:ext uri="{FF2B5EF4-FFF2-40B4-BE49-F238E27FC236}">
                <a16:creationId xmlns:a16="http://schemas.microsoft.com/office/drawing/2014/main" id="{C2FDF558-8228-4BD1-833C-89127EDFC028}"/>
              </a:ext>
            </a:extLst>
          </p:cNvPr>
          <p:cNvSpPr>
            <a:spLocks noGrp="1"/>
          </p:cNvSpPr>
          <p:nvPr>
            <p:ph type="sldNum" sz="quarter" idx="10"/>
          </p:nvPr>
        </p:nvSpPr>
        <p:spPr/>
        <p:txBody>
          <a:bodyPr/>
          <a:lstStyle/>
          <a:p>
            <a:fld id="{1929936C-68CC-48AF-8CF3-4B03BC21D04D}" type="slidenum">
              <a:rPr lang="en-US" smtClean="0"/>
              <a:pPr/>
              <a:t>27</a:t>
            </a:fld>
            <a:endParaRPr lang="en-US"/>
          </a:p>
        </p:txBody>
      </p:sp>
    </p:spTree>
    <p:extLst>
      <p:ext uri="{BB962C8B-B14F-4D97-AF65-F5344CB8AC3E}">
        <p14:creationId xmlns:p14="http://schemas.microsoft.com/office/powerpoint/2010/main" val="784515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F17E-1207-43E4-A01B-F5BF1BD679CD}"/>
              </a:ext>
            </a:extLst>
          </p:cNvPr>
          <p:cNvSpPr>
            <a:spLocks noGrp="1"/>
          </p:cNvSpPr>
          <p:nvPr>
            <p:ph type="title"/>
          </p:nvPr>
        </p:nvSpPr>
        <p:spPr>
          <a:xfrm>
            <a:off x="0" y="1438790"/>
            <a:ext cx="12192000" cy="3130447"/>
          </a:xfrm>
        </p:spPr>
        <p:txBody>
          <a:bodyPr>
            <a:normAutofit/>
          </a:bodyPr>
          <a:lstStyle/>
          <a:p>
            <a:pPr>
              <a:lnSpc>
                <a:spcPct val="150000"/>
              </a:lnSpc>
              <a:spcBef>
                <a:spcPts val="3750"/>
              </a:spcBef>
            </a:pPr>
            <a:r>
              <a:rPr lang="en-US" dirty="0"/>
              <a:t>ESEA Stakeholder Engagement</a:t>
            </a:r>
            <a:endParaRPr lang="en-US" sz="4000" b="1" dirty="0"/>
          </a:p>
        </p:txBody>
      </p:sp>
      <p:sp>
        <p:nvSpPr>
          <p:cNvPr id="3" name="TextBox 2">
            <a:extLst>
              <a:ext uri="{FF2B5EF4-FFF2-40B4-BE49-F238E27FC236}">
                <a16:creationId xmlns:a16="http://schemas.microsoft.com/office/drawing/2014/main" id="{301723E2-8C54-4781-E151-6F46464B9502}"/>
              </a:ext>
            </a:extLst>
          </p:cNvPr>
          <p:cNvSpPr txBox="1"/>
          <p:nvPr/>
        </p:nvSpPr>
        <p:spPr>
          <a:xfrm>
            <a:off x="429986" y="3912328"/>
            <a:ext cx="11410406" cy="1246495"/>
          </a:xfrm>
          <a:prstGeom prst="rect">
            <a:avLst/>
          </a:prstGeom>
          <a:noFill/>
        </p:spPr>
        <p:txBody>
          <a:bodyPr wrap="square" rtlCol="0">
            <a:spAutoFit/>
          </a:bodyPr>
          <a:lstStyle/>
          <a:p>
            <a:pPr>
              <a:spcBef>
                <a:spcPts val="3750"/>
              </a:spcBef>
            </a:pPr>
            <a:r>
              <a:rPr lang="en-US" sz="3750" b="1" dirty="0">
                <a:solidFill>
                  <a:srgbClr val="6E2405"/>
                </a:solidFill>
                <a:latin typeface="Palatino Linotype" panose="02040502050505030304" pitchFamily="18" charset="0"/>
                <a:ea typeface="+mj-ea"/>
                <a:cs typeface="+mj-cs"/>
              </a:rPr>
              <a:t>Ms. Andrea </a:t>
            </a:r>
            <a:r>
              <a:rPr lang="en-US" sz="3750" b="1" dirty="0" err="1">
                <a:solidFill>
                  <a:srgbClr val="6E2405"/>
                </a:solidFill>
                <a:latin typeface="Palatino Linotype" panose="02040502050505030304" pitchFamily="18" charset="0"/>
                <a:ea typeface="+mj-ea"/>
                <a:cs typeface="+mj-cs"/>
              </a:rPr>
              <a:t>Sunderville</a:t>
            </a:r>
            <a:r>
              <a:rPr lang="en-US" sz="3750" b="1" dirty="0">
                <a:solidFill>
                  <a:srgbClr val="6E2405"/>
                </a:solidFill>
                <a:latin typeface="Palatino Linotype" panose="02040502050505030304" pitchFamily="18" charset="0"/>
                <a:ea typeface="+mj-ea"/>
                <a:cs typeface="+mj-cs"/>
              </a:rPr>
              <a:t>, Title I, Part A Coordinator</a:t>
            </a:r>
            <a:br>
              <a:rPr lang="en-US" sz="3750" b="1" dirty="0">
                <a:solidFill>
                  <a:srgbClr val="6E2405"/>
                </a:solidFill>
                <a:latin typeface="Palatino Linotype" panose="02040502050505030304" pitchFamily="18" charset="0"/>
                <a:ea typeface="+mj-ea"/>
                <a:cs typeface="+mj-cs"/>
              </a:rPr>
            </a:br>
            <a:r>
              <a:rPr lang="en-US" sz="3750" b="1" dirty="0">
                <a:solidFill>
                  <a:srgbClr val="6E2405"/>
                </a:solidFill>
                <a:latin typeface="Palatino Linotype" panose="02040502050505030304" pitchFamily="18" charset="0"/>
                <a:ea typeface="+mj-ea"/>
                <a:cs typeface="+mj-cs"/>
              </a:rPr>
              <a:t>Office of Supplemental Educational Programs</a:t>
            </a:r>
            <a:endParaRPr lang="en-US" dirty="0"/>
          </a:p>
        </p:txBody>
      </p:sp>
    </p:spTree>
    <p:extLst>
      <p:ext uri="{BB962C8B-B14F-4D97-AF65-F5344CB8AC3E}">
        <p14:creationId xmlns:p14="http://schemas.microsoft.com/office/powerpoint/2010/main" val="2356289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EDA73-BFD2-43FF-A46B-CD7EA37B18B1}"/>
              </a:ext>
            </a:extLst>
          </p:cNvPr>
          <p:cNvSpPr>
            <a:spLocks noGrp="1"/>
          </p:cNvSpPr>
          <p:nvPr>
            <p:ph type="title"/>
          </p:nvPr>
        </p:nvSpPr>
        <p:spPr/>
        <p:txBody>
          <a:bodyPr/>
          <a:lstStyle/>
          <a:p>
            <a:r>
              <a:rPr lang="en-US" dirty="0"/>
              <a:t> ESEA Citations</a:t>
            </a:r>
          </a:p>
        </p:txBody>
      </p:sp>
      <p:sp>
        <p:nvSpPr>
          <p:cNvPr id="3" name="Content Placeholder 2">
            <a:extLst>
              <a:ext uri="{FF2B5EF4-FFF2-40B4-BE49-F238E27FC236}">
                <a16:creationId xmlns:a16="http://schemas.microsoft.com/office/drawing/2014/main" id="{E367EF08-C20F-42C3-8A01-5DE8B26DFA9D}"/>
              </a:ext>
            </a:extLst>
          </p:cNvPr>
          <p:cNvSpPr>
            <a:spLocks noGrp="1"/>
          </p:cNvSpPr>
          <p:nvPr>
            <p:ph idx="1"/>
          </p:nvPr>
        </p:nvSpPr>
        <p:spPr>
          <a:xfrm>
            <a:off x="150864" y="1394691"/>
            <a:ext cx="11890272" cy="4571999"/>
          </a:xfrm>
        </p:spPr>
        <p:txBody>
          <a:bodyPr>
            <a:normAutofit fontScale="77500" lnSpcReduction="20000"/>
          </a:bodyPr>
          <a:lstStyle/>
          <a:p>
            <a:r>
              <a:rPr lang="en-US" dirty="0"/>
              <a:t>Title I, Part A – Section 1112(a)(1)(A) and 1112(b)(7-10)</a:t>
            </a:r>
          </a:p>
          <a:p>
            <a:r>
              <a:rPr lang="en-US" dirty="0"/>
              <a:t>Title I, Part C – Education of Migratory Children: Section 1304(c)</a:t>
            </a:r>
          </a:p>
          <a:p>
            <a:r>
              <a:rPr lang="en-US" dirty="0"/>
              <a:t>Title I, Part D – Neglected and Delinquent: Section 1423</a:t>
            </a:r>
          </a:p>
          <a:p>
            <a:r>
              <a:rPr lang="en-US" dirty="0"/>
              <a:t>Title II, Part A – Section 2102(b)(3)(A) and 2102(b)(2)(D)</a:t>
            </a:r>
          </a:p>
          <a:p>
            <a:r>
              <a:rPr lang="en-US" dirty="0"/>
              <a:t>Title III, Part A – Section 3116(b)(4)(C)</a:t>
            </a:r>
          </a:p>
          <a:p>
            <a:r>
              <a:rPr lang="en-US" dirty="0"/>
              <a:t>Title IV, Part A – Section 4106(c)(1)(2) </a:t>
            </a:r>
          </a:p>
          <a:p>
            <a:r>
              <a:rPr lang="en-US" dirty="0"/>
              <a:t>Title IV, Part B – 21</a:t>
            </a:r>
            <a:r>
              <a:rPr lang="en-US" baseline="30000" dirty="0"/>
              <a:t>st</a:t>
            </a:r>
            <a:r>
              <a:rPr lang="en-US" dirty="0"/>
              <a:t> Century Community Learning Centers: Section 4204(b)</a:t>
            </a:r>
          </a:p>
          <a:p>
            <a:r>
              <a:rPr lang="en-US" dirty="0"/>
              <a:t>McKinney-Vento Homeless Assistance Act</a:t>
            </a:r>
          </a:p>
        </p:txBody>
      </p:sp>
      <p:sp>
        <p:nvSpPr>
          <p:cNvPr id="5" name="Slide Number Placeholder 4">
            <a:extLst>
              <a:ext uri="{FF2B5EF4-FFF2-40B4-BE49-F238E27FC236}">
                <a16:creationId xmlns:a16="http://schemas.microsoft.com/office/drawing/2014/main" id="{320E93A4-35EF-4021-9275-050E105FCD98}"/>
              </a:ext>
            </a:extLst>
          </p:cNvPr>
          <p:cNvSpPr>
            <a:spLocks noGrp="1"/>
          </p:cNvSpPr>
          <p:nvPr>
            <p:ph type="sldNum" sz="quarter" idx="12"/>
          </p:nvPr>
        </p:nvSpPr>
        <p:spPr/>
        <p:txBody>
          <a:bodyPr/>
          <a:lstStyle/>
          <a:p>
            <a:fld id="{37CA07B4-DD15-4A32-9DF2-B6AD00727005}" type="slidenum">
              <a:rPr lang="en-US" smtClean="0"/>
              <a:t>29</a:t>
            </a:fld>
            <a:endParaRPr lang="en-US"/>
          </a:p>
        </p:txBody>
      </p:sp>
    </p:spTree>
    <p:extLst>
      <p:ext uri="{BB962C8B-B14F-4D97-AF65-F5344CB8AC3E}">
        <p14:creationId xmlns:p14="http://schemas.microsoft.com/office/powerpoint/2010/main" val="2611267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68C96-A9D0-409F-ACEB-4191383A3DA6}"/>
              </a:ext>
            </a:extLst>
          </p:cNvPr>
          <p:cNvSpPr>
            <a:spLocks noGrp="1"/>
          </p:cNvSpPr>
          <p:nvPr>
            <p:ph type="title"/>
          </p:nvPr>
        </p:nvSpPr>
        <p:spPr/>
        <p:txBody>
          <a:bodyPr/>
          <a:lstStyle/>
          <a:p>
            <a:pPr algn="ctr"/>
            <a:r>
              <a:rPr lang="en-US" dirty="0"/>
              <a:t>Agenda </a:t>
            </a:r>
          </a:p>
        </p:txBody>
      </p:sp>
      <p:sp>
        <p:nvSpPr>
          <p:cNvPr id="3" name="Content Placeholder 2">
            <a:extLst>
              <a:ext uri="{FF2B5EF4-FFF2-40B4-BE49-F238E27FC236}">
                <a16:creationId xmlns:a16="http://schemas.microsoft.com/office/drawing/2014/main" id="{3D311F70-4B47-4D8B-8623-CB2A819EDB38}"/>
              </a:ext>
            </a:extLst>
          </p:cNvPr>
          <p:cNvSpPr>
            <a:spLocks noGrp="1"/>
          </p:cNvSpPr>
          <p:nvPr>
            <p:ph idx="1"/>
          </p:nvPr>
        </p:nvSpPr>
        <p:spPr>
          <a:xfrm>
            <a:off x="344246" y="1527447"/>
            <a:ext cx="11704320" cy="4507465"/>
          </a:xfrm>
        </p:spPr>
        <p:txBody>
          <a:bodyPr>
            <a:normAutofit fontScale="62500" lnSpcReduction="20000"/>
          </a:bodyPr>
          <a:lstStyle/>
          <a:p>
            <a:pPr>
              <a:spcAft>
                <a:spcPts val="2950"/>
              </a:spcAft>
            </a:pPr>
            <a:r>
              <a:rPr lang="en-US" b="1" dirty="0">
                <a:latin typeface="Calibri" panose="020F0502020204030204" pitchFamily="34" charset="0"/>
                <a:cs typeface="Calibri" panose="020F0502020204030204" pitchFamily="34" charset="0"/>
              </a:rPr>
              <a:t>Housekeeping                            	 </a:t>
            </a:r>
            <a:r>
              <a:rPr lang="en-US" dirty="0">
                <a:latin typeface="Calibri" panose="020F0502020204030204" pitchFamily="34" charset="0"/>
                <a:cs typeface="Calibri" panose="020F0502020204030204" pitchFamily="34" charset="0"/>
              </a:rPr>
              <a:t>Dr. A. Charles Wright, Executive Director/Deputy Assistant Commissioner					 Division of Educational Services</a:t>
            </a:r>
            <a:endParaRPr lang="en-US" sz="3000"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Welcome                </a:t>
            </a:r>
            <a:r>
              <a:rPr lang="en-US" dirty="0">
                <a:latin typeface="Calibri" panose="020F0502020204030204" pitchFamily="34" charset="0"/>
                <a:cs typeface="Calibri" panose="020F0502020204030204" pitchFamily="34" charset="0"/>
              </a:rPr>
              <a:t>                         	 Ms. Kathy Ehling, Assistant Commissioner, Division of Educational Services</a:t>
            </a:r>
          </a:p>
          <a:p>
            <a:r>
              <a:rPr lang="en-US" dirty="0">
                <a:latin typeface="Calibri" panose="020F0502020204030204" pitchFamily="34" charset="0"/>
                <a:cs typeface="Calibri" panose="020F0502020204030204" pitchFamily="34" charset="0"/>
              </a:rPr>
              <a:t>ARP IDEA		 		 Ms. Barbara Haake, Manager, Office of Fiscal and Data Services</a:t>
            </a:r>
          </a:p>
          <a:p>
            <a:r>
              <a:rPr lang="en-US" dirty="0">
                <a:latin typeface="Calibri" panose="020F0502020204030204" pitchFamily="34" charset="0"/>
                <a:cs typeface="Calibri" panose="020F0502020204030204" pitchFamily="34" charset="0"/>
              </a:rPr>
              <a:t>ARP- Homeless Youth Funds	 Ms. Tamira Chapman, Office of Student Support Services</a:t>
            </a:r>
          </a:p>
          <a:p>
            <a:r>
              <a:rPr lang="en-US" dirty="0">
                <a:latin typeface="Calibri" panose="020F0502020204030204" pitchFamily="34" charset="0"/>
                <a:cs typeface="Calibri" panose="020F0502020204030204" pitchFamily="34" charset="0"/>
              </a:rPr>
              <a:t>Stakeholders			 Ms. Andrea Sunderville, Coordinator, Office of Student Support </a:t>
            </a:r>
            <a:r>
              <a:rPr lang="en-US" dirty="0" err="1">
                <a:latin typeface="Calibri" panose="020F0502020204030204" pitchFamily="34" charset="0"/>
                <a:cs typeface="Calibri" panose="020F0502020204030204" pitchFamily="34" charset="0"/>
              </a:rPr>
              <a:t>SErvices</a:t>
            </a:r>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Homeless and Migrant              	 </a:t>
            </a:r>
            <a:r>
              <a:rPr lang="en-US" dirty="0">
                <a:latin typeface="Calibri" panose="020F0502020204030204" pitchFamily="34" charset="0"/>
                <a:cs typeface="Calibri" panose="020F0502020204030204" pitchFamily="34" charset="0"/>
              </a:rPr>
              <a:t>Mr. Alan Ferraro, Region 3 Coordinator for Homeless and Migrant</a:t>
            </a:r>
          </a:p>
          <a:p>
            <a:r>
              <a:rPr lang="en-US" b="1" dirty="0">
                <a:latin typeface="Calibri" panose="020F0502020204030204" pitchFamily="34" charset="0"/>
                <a:cs typeface="Calibri" panose="020F0502020204030204" pitchFamily="34" charset="0"/>
              </a:rPr>
              <a:t> Hamilton Township Public School                                                                                                                                                                                                                                    </a:t>
            </a:r>
            <a:endParaRPr lang="en-US" dirty="0"/>
          </a:p>
        </p:txBody>
      </p:sp>
      <p:sp>
        <p:nvSpPr>
          <p:cNvPr id="5" name="Slide Number Placeholder 4">
            <a:extLst>
              <a:ext uri="{FF2B5EF4-FFF2-40B4-BE49-F238E27FC236}">
                <a16:creationId xmlns:a16="http://schemas.microsoft.com/office/drawing/2014/main" id="{00722598-E626-4FB5-B633-765394CD0352}"/>
              </a:ext>
            </a:extLst>
          </p:cNvPr>
          <p:cNvSpPr>
            <a:spLocks noGrp="1"/>
          </p:cNvSpPr>
          <p:nvPr>
            <p:ph type="sldNum" sz="quarter" idx="12"/>
          </p:nvPr>
        </p:nvSpPr>
        <p:spPr/>
        <p:txBody>
          <a:bodyPr/>
          <a:lstStyle/>
          <a:p>
            <a:fld id="{1929936C-68CC-48AF-8CF3-4B03BC21D04D}" type="slidenum">
              <a:rPr lang="en-US" smtClean="0"/>
              <a:t>3</a:t>
            </a:fld>
            <a:endParaRPr lang="en-US" dirty="0"/>
          </a:p>
        </p:txBody>
      </p:sp>
    </p:spTree>
    <p:extLst>
      <p:ext uri="{BB962C8B-B14F-4D97-AF65-F5344CB8AC3E}">
        <p14:creationId xmlns:p14="http://schemas.microsoft.com/office/powerpoint/2010/main" val="3966189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21BC03C5-47AE-4B5B-9D06-59A5ACA50859}"/>
              </a:ext>
            </a:extLst>
          </p:cNvPr>
          <p:cNvSpPr>
            <a:spLocks noGrp="1"/>
          </p:cNvSpPr>
          <p:nvPr>
            <p:ph type="title"/>
          </p:nvPr>
        </p:nvSpPr>
        <p:spPr bwMode="auto">
          <a:xfrm>
            <a:off x="1287872" y="521417"/>
            <a:ext cx="9877434" cy="61591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Autofit/>
          </a:bodyPr>
          <a:lstStyle/>
          <a:p>
            <a:r>
              <a:rPr lang="en-US" altLang="en-US" sz="3000" dirty="0">
                <a:latin typeface="Palatino Linotype"/>
                <a:ea typeface="ＭＳ Ｐゴシック"/>
                <a:cs typeface="Calibri"/>
              </a:rPr>
              <a:t>Needs Assessment and Continuous Improvement Cycle</a:t>
            </a:r>
          </a:p>
        </p:txBody>
      </p:sp>
      <p:sp>
        <p:nvSpPr>
          <p:cNvPr id="13" name="TextBox 12">
            <a:extLst>
              <a:ext uri="{FF2B5EF4-FFF2-40B4-BE49-F238E27FC236}">
                <a16:creationId xmlns:a16="http://schemas.microsoft.com/office/drawing/2014/main" id="{2169B21A-A0DB-456E-B3A4-A98AF5DD7C5D}"/>
              </a:ext>
            </a:extLst>
          </p:cNvPr>
          <p:cNvSpPr txBox="1"/>
          <p:nvPr/>
        </p:nvSpPr>
        <p:spPr>
          <a:xfrm>
            <a:off x="376043" y="1328976"/>
            <a:ext cx="2759810" cy="2908489"/>
          </a:xfrm>
          <a:prstGeom prst="rect">
            <a:avLst/>
          </a:prstGeom>
          <a:noFill/>
        </p:spPr>
        <p:txBody>
          <a:bodyPr wrap="square" lIns="91440" tIns="45720" rIns="91440" bIns="45720" rtlCol="0" anchor="t">
            <a:spAutoFit/>
          </a:bodyPr>
          <a:lstStyle/>
          <a:p>
            <a:r>
              <a:rPr lang="en-US" sz="1400" b="1" dirty="0">
                <a:latin typeface="Calibri"/>
                <a:cs typeface="Calibri"/>
              </a:rPr>
              <a:t>C</a:t>
            </a:r>
            <a:r>
              <a:rPr lang="en-US" sz="1400" b="1" dirty="0">
                <a:latin typeface="Palatino Linotype"/>
                <a:cs typeface="Calibri"/>
              </a:rPr>
              <a:t>onsiderations:</a:t>
            </a:r>
            <a:endParaRPr lang="en-US" sz="1400" dirty="0">
              <a:latin typeface="Palatino Linotype"/>
              <a:cs typeface="Calibri"/>
            </a:endParaRPr>
          </a:p>
          <a:p>
            <a:pPr marL="285750" indent="-173736">
              <a:buFont typeface="Arial" panose="020B0604020202020204" pitchFamily="34" charset="0"/>
              <a:buChar char="•"/>
            </a:pPr>
            <a:r>
              <a:rPr lang="en-US" sz="1400" dirty="0">
                <a:latin typeface="Palatino Linotype"/>
                <a:cs typeface="Calibri"/>
              </a:rPr>
              <a:t>Based on analysis of data and the experiences of those involved, was the intervention successful and should the intervention continue as is,  be modified, or be abandoned?</a:t>
            </a:r>
          </a:p>
          <a:p>
            <a:pPr marL="285750" indent="-173736">
              <a:spcBef>
                <a:spcPts val="1800"/>
              </a:spcBef>
              <a:buFont typeface="Arial" panose="020B0604020202020204" pitchFamily="34" charset="0"/>
              <a:buChar char="•"/>
            </a:pPr>
            <a:r>
              <a:rPr lang="en-US" sz="1400" dirty="0">
                <a:latin typeface="Palatino Linotype"/>
                <a:cs typeface="Calibri"/>
              </a:rPr>
              <a:t>How can experience </a:t>
            </a:r>
            <a:br>
              <a:rPr lang="en-US" sz="1400" dirty="0">
                <a:latin typeface="Palatino Linotype"/>
                <a:cs typeface="Calibri" panose="020F0502020204030204" pitchFamily="34" charset="0"/>
              </a:rPr>
            </a:br>
            <a:r>
              <a:rPr lang="en-US" sz="1400" dirty="0">
                <a:latin typeface="Palatino Linotype"/>
                <a:cs typeface="Calibri"/>
              </a:rPr>
              <a:t>with  the intervention         inform  future decision making?</a:t>
            </a:r>
          </a:p>
        </p:txBody>
      </p:sp>
      <p:sp>
        <p:nvSpPr>
          <p:cNvPr id="12" name="TextBox 11">
            <a:extLst>
              <a:ext uri="{FF2B5EF4-FFF2-40B4-BE49-F238E27FC236}">
                <a16:creationId xmlns:a16="http://schemas.microsoft.com/office/drawing/2014/main" id="{E2F39712-5DC8-4BD6-9D6F-EBF42C156438}"/>
              </a:ext>
            </a:extLst>
          </p:cNvPr>
          <p:cNvSpPr txBox="1"/>
          <p:nvPr/>
        </p:nvSpPr>
        <p:spPr>
          <a:xfrm>
            <a:off x="378651" y="4352523"/>
            <a:ext cx="3436985" cy="1815882"/>
          </a:xfrm>
          <a:prstGeom prst="rect">
            <a:avLst/>
          </a:prstGeom>
          <a:noFill/>
        </p:spPr>
        <p:txBody>
          <a:bodyPr wrap="square" lIns="91440" tIns="45720" rIns="91440" bIns="45720" rtlCol="0" anchor="t">
            <a:spAutoFit/>
          </a:bodyPr>
          <a:lstStyle/>
          <a:p>
            <a:r>
              <a:rPr lang="en-US" sz="1400" b="1" dirty="0">
                <a:latin typeface="Palatino Linotype"/>
                <a:cs typeface="Calibri"/>
              </a:rPr>
              <a:t>Considerations:</a:t>
            </a:r>
          </a:p>
          <a:p>
            <a:pPr marL="285750" indent="-285750">
              <a:buFont typeface="Arial" panose="020B0604020202020204" pitchFamily="34" charset="0"/>
              <a:buChar char="•"/>
            </a:pPr>
            <a:r>
              <a:rPr lang="en-US" sz="1400" dirty="0">
                <a:latin typeface="Palatino Linotype"/>
                <a:cs typeface="Calibri"/>
              </a:rPr>
              <a:t>Are implementation timelines being followed? Do they need to be adjusted?</a:t>
            </a:r>
          </a:p>
          <a:p>
            <a:pPr marL="285750" indent="-285750">
              <a:buFont typeface="Arial" panose="020B0604020202020204" pitchFamily="34" charset="0"/>
              <a:buChar char="•"/>
            </a:pPr>
            <a:r>
              <a:rPr lang="en-US" sz="1400" dirty="0">
                <a:latin typeface="Palatino Linotype"/>
                <a:cs typeface="Calibri"/>
              </a:rPr>
              <a:t>What are barriers (anticipated and unforeseen) to successful implementation? How can these be addressed?</a:t>
            </a:r>
          </a:p>
        </p:txBody>
      </p:sp>
      <p:pic>
        <p:nvPicPr>
          <p:cNvPr id="192" name="Picture 191" descr="The Continuous Improvement Cycle. Each step is represented by a colored circle followed by an arrow the same color that points to the next step. The steps are: 1. Identify Local Needs (orange), 2. Select Relevant Evidence-Based Interventions (grey) 3. Plan for Implementation (yellow) 4. Implementation (blue) and 5. Examine and Refelct (green)">
            <a:extLst>
              <a:ext uri="{FF2B5EF4-FFF2-40B4-BE49-F238E27FC236}">
                <a16:creationId xmlns:a16="http://schemas.microsoft.com/office/drawing/2014/main" id="{863ADB17-61E0-13AC-C4A3-FAEC24FDAAB1}"/>
              </a:ext>
            </a:extLst>
          </p:cNvPr>
          <p:cNvPicPr>
            <a:picLocks noChangeAspect="1"/>
          </p:cNvPicPr>
          <p:nvPr/>
        </p:nvPicPr>
        <p:blipFill>
          <a:blip r:embed="rId3"/>
          <a:stretch>
            <a:fillRect/>
          </a:stretch>
        </p:blipFill>
        <p:spPr>
          <a:xfrm>
            <a:off x="3380850" y="1108546"/>
            <a:ext cx="4974767" cy="4761389"/>
          </a:xfrm>
          <a:prstGeom prst="rect">
            <a:avLst/>
          </a:prstGeom>
        </p:spPr>
      </p:pic>
      <p:sp>
        <p:nvSpPr>
          <p:cNvPr id="9" name="TextBox 8">
            <a:extLst>
              <a:ext uri="{FF2B5EF4-FFF2-40B4-BE49-F238E27FC236}">
                <a16:creationId xmlns:a16="http://schemas.microsoft.com/office/drawing/2014/main" id="{C0AFC10F-44DF-4070-8120-E4FB97E79288}"/>
              </a:ext>
            </a:extLst>
          </p:cNvPr>
          <p:cNvSpPr txBox="1"/>
          <p:nvPr/>
        </p:nvSpPr>
        <p:spPr>
          <a:xfrm>
            <a:off x="8355617" y="1328976"/>
            <a:ext cx="3054058" cy="1600438"/>
          </a:xfrm>
          <a:prstGeom prst="rect">
            <a:avLst/>
          </a:prstGeom>
          <a:noFill/>
        </p:spPr>
        <p:txBody>
          <a:bodyPr wrap="square" lIns="91440" tIns="45720" rIns="91440" bIns="45720" rtlCol="0" anchor="t">
            <a:spAutoFit/>
          </a:bodyPr>
          <a:lstStyle/>
          <a:p>
            <a:r>
              <a:rPr lang="en-US" sz="1400" b="1" dirty="0">
                <a:latin typeface="Palatino Linotype"/>
                <a:cs typeface="Calibri"/>
              </a:rPr>
              <a:t>Considerations:</a:t>
            </a:r>
          </a:p>
          <a:p>
            <a:pPr marL="285750" indent="-285750">
              <a:buFont typeface="Arial" panose="020B0604020202020204" pitchFamily="34" charset="0"/>
              <a:buChar char="•"/>
            </a:pPr>
            <a:r>
              <a:rPr lang="en-US" sz="1400" dirty="0">
                <a:latin typeface="Palatino Linotype"/>
                <a:cs typeface="Calibri"/>
              </a:rPr>
              <a:t>What evidence do you have of the need? Is there any data?</a:t>
            </a:r>
          </a:p>
          <a:p>
            <a:pPr marL="285750" indent="-285750">
              <a:buFont typeface="Arial" panose="020B0604020202020204" pitchFamily="34" charset="0"/>
              <a:buChar char="•"/>
            </a:pPr>
            <a:r>
              <a:rPr lang="en-US" sz="1400" dirty="0">
                <a:latin typeface="Palatino Linotype"/>
                <a:cs typeface="Calibri"/>
              </a:rPr>
              <a:t>What tools, programs or processes are in place that you could build upon to meet the need?</a:t>
            </a:r>
          </a:p>
        </p:txBody>
      </p:sp>
      <p:sp>
        <p:nvSpPr>
          <p:cNvPr id="10" name="TextBox 9">
            <a:extLst>
              <a:ext uri="{FF2B5EF4-FFF2-40B4-BE49-F238E27FC236}">
                <a16:creationId xmlns:a16="http://schemas.microsoft.com/office/drawing/2014/main" id="{1D09C846-FAF9-4A85-9955-555B72E0EDE4}"/>
              </a:ext>
            </a:extLst>
          </p:cNvPr>
          <p:cNvSpPr txBox="1"/>
          <p:nvPr/>
        </p:nvSpPr>
        <p:spPr>
          <a:xfrm>
            <a:off x="8424207" y="3074137"/>
            <a:ext cx="3469701" cy="954107"/>
          </a:xfrm>
          <a:prstGeom prst="rect">
            <a:avLst/>
          </a:prstGeom>
          <a:noFill/>
        </p:spPr>
        <p:txBody>
          <a:bodyPr wrap="square" lIns="91440" tIns="45720" rIns="91440" bIns="45720" rtlCol="0" anchor="t">
            <a:spAutoFit/>
          </a:bodyPr>
          <a:lstStyle/>
          <a:p>
            <a:r>
              <a:rPr lang="en-US" sz="1400" b="1" dirty="0">
                <a:latin typeface="Palatino Linotype"/>
                <a:cs typeface="Calibri"/>
              </a:rPr>
              <a:t>Considerations:</a:t>
            </a:r>
          </a:p>
          <a:p>
            <a:pPr marL="285750" indent="-285750">
              <a:buFont typeface="Arial" panose="020B0604020202020204" pitchFamily="34" charset="0"/>
              <a:buChar char="•"/>
            </a:pPr>
            <a:r>
              <a:rPr lang="en-US" sz="1400" dirty="0">
                <a:latin typeface="Palatino Linotype"/>
                <a:cs typeface="Calibri"/>
              </a:rPr>
              <a:t>Local capacity, cost, and sustainability</a:t>
            </a:r>
          </a:p>
          <a:p>
            <a:pPr marL="285750" indent="-285750">
              <a:buFont typeface="Arial" panose="020B0604020202020204" pitchFamily="34" charset="0"/>
              <a:buChar char="•"/>
            </a:pPr>
            <a:r>
              <a:rPr lang="en-US" sz="1400" dirty="0">
                <a:latin typeface="Palatino Linotype"/>
                <a:cs typeface="Calibri"/>
              </a:rPr>
              <a:t>Impact (focus on interventions with highest impact in your setting)</a:t>
            </a:r>
          </a:p>
        </p:txBody>
      </p:sp>
      <p:sp>
        <p:nvSpPr>
          <p:cNvPr id="11" name="TextBox 10">
            <a:extLst>
              <a:ext uri="{FF2B5EF4-FFF2-40B4-BE49-F238E27FC236}">
                <a16:creationId xmlns:a16="http://schemas.microsoft.com/office/drawing/2014/main" id="{133845FD-DC9A-40D6-9AB8-E6EFF93ADF27}"/>
              </a:ext>
            </a:extLst>
          </p:cNvPr>
          <p:cNvSpPr txBox="1"/>
          <p:nvPr/>
        </p:nvSpPr>
        <p:spPr>
          <a:xfrm>
            <a:off x="8423515" y="4493793"/>
            <a:ext cx="3274204" cy="1169551"/>
          </a:xfrm>
          <a:prstGeom prst="rect">
            <a:avLst/>
          </a:prstGeom>
          <a:noFill/>
        </p:spPr>
        <p:txBody>
          <a:bodyPr wrap="square" lIns="91440" tIns="45720" rIns="91440" bIns="45720" rtlCol="0" anchor="t">
            <a:spAutoFit/>
          </a:bodyPr>
          <a:lstStyle/>
          <a:p>
            <a:r>
              <a:rPr lang="en-US" sz="1400" b="1" dirty="0">
                <a:latin typeface="Palatino Linotype"/>
                <a:cs typeface="Calibri"/>
              </a:rPr>
              <a:t>Considerations:</a:t>
            </a:r>
          </a:p>
          <a:p>
            <a:pPr marL="285750" indent="-285750">
              <a:buFont typeface="Arial" panose="020B0604020202020204" pitchFamily="34" charset="0"/>
              <a:buChar char="•"/>
            </a:pPr>
            <a:r>
              <a:rPr lang="en-US" sz="1400" dirty="0">
                <a:latin typeface="Palatino Linotype"/>
                <a:cs typeface="Calibri"/>
              </a:rPr>
              <a:t>What are the measurable goals associated with the intervention?</a:t>
            </a:r>
          </a:p>
          <a:p>
            <a:pPr marL="285750" indent="-285750">
              <a:buFont typeface="Arial" panose="020B0604020202020204" pitchFamily="34" charset="0"/>
              <a:buChar char="•"/>
            </a:pPr>
            <a:r>
              <a:rPr lang="en-US" sz="1400" dirty="0">
                <a:latin typeface="Palatino Linotype"/>
                <a:cs typeface="Calibri"/>
              </a:rPr>
              <a:t>How will implementation and performance be monitored?</a:t>
            </a:r>
          </a:p>
        </p:txBody>
      </p:sp>
      <p:sp>
        <p:nvSpPr>
          <p:cNvPr id="26" name="TextBox 25">
            <a:extLst>
              <a:ext uri="{FF2B5EF4-FFF2-40B4-BE49-F238E27FC236}">
                <a16:creationId xmlns:a16="http://schemas.microsoft.com/office/drawing/2014/main" id="{C318EE5D-61AA-4403-AF66-51ADB5B106F5}"/>
              </a:ext>
            </a:extLst>
          </p:cNvPr>
          <p:cNvSpPr txBox="1"/>
          <p:nvPr/>
        </p:nvSpPr>
        <p:spPr>
          <a:xfrm>
            <a:off x="1287872" y="6210123"/>
            <a:ext cx="956026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a:solidFill>
                  <a:schemeClr val="bg1"/>
                </a:solidFill>
                <a:ea typeface="+mn-lt"/>
                <a:cs typeface="+mn-lt"/>
              </a:rPr>
              <a:t>Source: USED State Support Network. (2018). Needs assessment guidebook: Supporting the development of district and school needs assessments. Washington, DC:  American Institutes for Research. Retrieved from </a:t>
            </a:r>
            <a:r>
              <a:rPr lang="en-US" sz="1100" i="1">
                <a:solidFill>
                  <a:schemeClr val="bg1"/>
                </a:solidFill>
                <a:ea typeface="+mn-lt"/>
                <a:cs typeface="+mn-lt"/>
                <a:hlinkClick r:id="rId4">
                  <a:extLst>
                    <a:ext uri="{A12FA001-AC4F-418D-AE19-62706E023703}">
                      <ahyp:hlinkClr xmlns:ahyp="http://schemas.microsoft.com/office/drawing/2018/hyperlinkcolor" val="tx"/>
                    </a:ext>
                  </a:extLst>
                </a:hlinkClick>
              </a:rPr>
              <a:t>https://oese.ed.gov/files/2020/10/needsassessmentguidebook-508_003.pdf</a:t>
            </a:r>
            <a:endParaRPr lang="en-US" sz="1100" i="1">
              <a:solidFill>
                <a:schemeClr val="bg1"/>
              </a:solidFill>
              <a:cs typeface="Calibri"/>
            </a:endParaRPr>
          </a:p>
        </p:txBody>
      </p:sp>
      <p:sp>
        <p:nvSpPr>
          <p:cNvPr id="4" name="Slide Number Placeholder 3"/>
          <p:cNvSpPr>
            <a:spLocks noGrp="1"/>
          </p:cNvSpPr>
          <p:nvPr>
            <p:ph type="sldNum" sz="quarter" idx="12"/>
          </p:nvPr>
        </p:nvSpPr>
        <p:spPr/>
        <p:txBody>
          <a:bodyPr/>
          <a:lstStyle/>
          <a:p>
            <a:fld id="{78C924E4-27BB-4241-B10A-A37B9DB4B77C}" type="slidenum">
              <a:rPr lang="en-US" smtClean="0"/>
              <a:pPr/>
              <a:t>30</a:t>
            </a:fld>
            <a:endParaRPr lang="en-US"/>
          </a:p>
        </p:txBody>
      </p:sp>
    </p:spTree>
    <p:extLst>
      <p:ext uri="{BB962C8B-B14F-4D97-AF65-F5344CB8AC3E}">
        <p14:creationId xmlns:p14="http://schemas.microsoft.com/office/powerpoint/2010/main" val="2557889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19BEE-D9E2-4735-B339-5401CFF8AF5D}"/>
              </a:ext>
            </a:extLst>
          </p:cNvPr>
          <p:cNvSpPr>
            <a:spLocks noGrp="1"/>
          </p:cNvSpPr>
          <p:nvPr>
            <p:ph type="title" idx="4294967295"/>
          </p:nvPr>
        </p:nvSpPr>
        <p:spPr>
          <a:xfrm>
            <a:off x="1252728" y="374904"/>
            <a:ext cx="10096500" cy="747712"/>
          </a:xfrm>
        </p:spPr>
        <p:txBody>
          <a:bodyPr/>
          <a:lstStyle/>
          <a:p>
            <a:r>
              <a:rPr lang="en-US" dirty="0"/>
              <a:t> Stakeholder – Basic Definition</a:t>
            </a:r>
          </a:p>
        </p:txBody>
      </p:sp>
      <p:sp>
        <p:nvSpPr>
          <p:cNvPr id="3" name="Content Placeholder 2">
            <a:extLst>
              <a:ext uri="{FF2B5EF4-FFF2-40B4-BE49-F238E27FC236}">
                <a16:creationId xmlns:a16="http://schemas.microsoft.com/office/drawing/2014/main" id="{449448F3-6ECC-4E82-A619-7C2EC82CD313}"/>
              </a:ext>
            </a:extLst>
          </p:cNvPr>
          <p:cNvSpPr>
            <a:spLocks noGrp="1"/>
          </p:cNvSpPr>
          <p:nvPr>
            <p:ph idx="4294967295"/>
          </p:nvPr>
        </p:nvSpPr>
        <p:spPr>
          <a:xfrm>
            <a:off x="301625" y="1398588"/>
            <a:ext cx="11890375" cy="3529012"/>
          </a:xfrm>
        </p:spPr>
        <p:txBody>
          <a:bodyPr vert="horz" lIns="91440" tIns="45720" rIns="822960" bIns="45720" rtlCol="0" anchor="t">
            <a:normAutofit/>
          </a:bodyPr>
          <a:lstStyle/>
          <a:p>
            <a:pPr marL="0" indent="0">
              <a:buNone/>
            </a:pPr>
            <a:r>
              <a:rPr lang="en-US" dirty="0">
                <a:latin typeface="Palatino Linotype"/>
              </a:rPr>
              <a:t> </a:t>
            </a:r>
            <a:r>
              <a:rPr lang="en-US" i="1" dirty="0">
                <a:latin typeface="Palatino Linotype"/>
              </a:rPr>
              <a:t>An individual or group with a vested interest in the success and welfare of a district or school (organization) in fulfilling its vision and mission, delivering intended results, and maintaining the viability of programs, services, and student outcomes over time.</a:t>
            </a:r>
            <a:endParaRPr lang="en-US" dirty="0"/>
          </a:p>
          <a:p>
            <a:pPr>
              <a:buNone/>
            </a:pPr>
            <a:r>
              <a:rPr lang="en-US" sz="2400" i="1" dirty="0">
                <a:latin typeface="Palatino Linotype"/>
                <a:hlinkClick r:id="rId3"/>
              </a:rPr>
              <a:t>Meaningful Local Engagement Under ESSA: A Handbook for LEA and School Leaders</a:t>
            </a:r>
            <a:r>
              <a:rPr lang="en-US" sz="2400" i="1" dirty="0">
                <a:latin typeface="Palatino Linotype"/>
              </a:rPr>
              <a:t>, </a:t>
            </a:r>
            <a:r>
              <a:rPr lang="en-US" sz="2400" dirty="0">
                <a:latin typeface="Palatino Linotype"/>
              </a:rPr>
              <a:t>Council of Chief State School Officers (CCSSO)</a:t>
            </a:r>
          </a:p>
        </p:txBody>
      </p:sp>
      <p:sp>
        <p:nvSpPr>
          <p:cNvPr id="5" name="Slide Number Placeholder 4">
            <a:extLst>
              <a:ext uri="{FF2B5EF4-FFF2-40B4-BE49-F238E27FC236}">
                <a16:creationId xmlns:a16="http://schemas.microsoft.com/office/drawing/2014/main" id="{08AEAC47-1985-4FC4-A194-556F3855D226}"/>
              </a:ext>
            </a:extLst>
          </p:cNvPr>
          <p:cNvSpPr>
            <a:spLocks noGrp="1"/>
          </p:cNvSpPr>
          <p:nvPr>
            <p:ph type="sldNum" sz="quarter" idx="12"/>
          </p:nvPr>
        </p:nvSpPr>
        <p:spPr/>
        <p:txBody>
          <a:bodyPr/>
          <a:lstStyle/>
          <a:p>
            <a:fld id="{37CA07B4-DD15-4A32-9DF2-B6AD00727005}" type="slidenum">
              <a:rPr lang="en-US" smtClean="0"/>
              <a:t>31</a:t>
            </a:fld>
            <a:endParaRPr lang="en-US"/>
          </a:p>
        </p:txBody>
      </p:sp>
    </p:spTree>
    <p:extLst>
      <p:ext uri="{BB962C8B-B14F-4D97-AF65-F5344CB8AC3E}">
        <p14:creationId xmlns:p14="http://schemas.microsoft.com/office/powerpoint/2010/main" val="2868733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CB0A7-4B12-4B32-9F84-4F0ACCDEF4A3}"/>
              </a:ext>
            </a:extLst>
          </p:cNvPr>
          <p:cNvSpPr>
            <a:spLocks noGrp="1"/>
          </p:cNvSpPr>
          <p:nvPr>
            <p:ph type="title" idx="4294967295"/>
          </p:nvPr>
        </p:nvSpPr>
        <p:spPr>
          <a:xfrm>
            <a:off x="1252728" y="374904"/>
            <a:ext cx="10096500" cy="747712"/>
          </a:xfrm>
        </p:spPr>
        <p:txBody>
          <a:bodyPr/>
          <a:lstStyle/>
          <a:p>
            <a:r>
              <a:rPr lang="en-US"/>
              <a:t>Engagement – Basic Definition</a:t>
            </a:r>
            <a:endParaRPr lang="en-US" dirty="0"/>
          </a:p>
        </p:txBody>
      </p:sp>
      <p:sp>
        <p:nvSpPr>
          <p:cNvPr id="3" name="Content Placeholder 2">
            <a:extLst>
              <a:ext uri="{FF2B5EF4-FFF2-40B4-BE49-F238E27FC236}">
                <a16:creationId xmlns:a16="http://schemas.microsoft.com/office/drawing/2014/main" id="{FBDDFBB8-2890-4FD2-BCB0-D04309BCBF17}"/>
              </a:ext>
            </a:extLst>
          </p:cNvPr>
          <p:cNvSpPr>
            <a:spLocks noGrp="1"/>
          </p:cNvSpPr>
          <p:nvPr>
            <p:ph idx="4294967295"/>
          </p:nvPr>
        </p:nvSpPr>
        <p:spPr>
          <a:xfrm>
            <a:off x="356616" y="1320800"/>
            <a:ext cx="11471275" cy="3184525"/>
          </a:xfrm>
        </p:spPr>
        <p:txBody>
          <a:bodyPr vert="horz" lIns="91440" tIns="45720" rIns="822960" bIns="45720" rtlCol="0" anchor="t">
            <a:normAutofit fontScale="92500" lnSpcReduction="10000"/>
          </a:bodyPr>
          <a:lstStyle/>
          <a:p>
            <a:pPr marL="0" indent="0">
              <a:buNone/>
            </a:pPr>
            <a:r>
              <a:rPr lang="en-US" i="1" dirty="0">
                <a:latin typeface="Palatino Linotype"/>
              </a:rPr>
              <a:t>A systematic process of communicating to, learning from, and  partnering with individuals and/or groups (stakeholders) to effectively plan and improve an organization (district/school) through the development and implementation of local (strategic) plans for improving outcomes for students.</a:t>
            </a:r>
            <a:endParaRPr lang="en-US" i="1" dirty="0"/>
          </a:p>
          <a:p>
            <a:pPr>
              <a:buNone/>
            </a:pPr>
            <a:r>
              <a:rPr lang="en-US" sz="2000" i="1" dirty="0">
                <a:latin typeface="Palatino Linotype"/>
                <a:hlinkClick r:id="rId3"/>
              </a:rPr>
              <a:t>Meaningful Local Engagement Under ESSA: A Handbook for LEA and School Leaders</a:t>
            </a:r>
            <a:r>
              <a:rPr lang="en-US" sz="2000" i="1" dirty="0">
                <a:latin typeface="Palatino Linotype"/>
              </a:rPr>
              <a:t>, </a:t>
            </a:r>
            <a:r>
              <a:rPr lang="en-US" sz="2000" dirty="0">
                <a:latin typeface="Palatino Linotype"/>
              </a:rPr>
              <a:t>Council of Chief State School Officers (CCSSO)</a:t>
            </a:r>
          </a:p>
        </p:txBody>
      </p:sp>
      <p:pic>
        <p:nvPicPr>
          <p:cNvPr id="6" name="Picture 5" descr="Faceless blue characters put together a puzzle. Each piece is a different color">
            <a:extLst>
              <a:ext uri="{FF2B5EF4-FFF2-40B4-BE49-F238E27FC236}">
                <a16:creationId xmlns:a16="http://schemas.microsoft.com/office/drawing/2014/main" id="{26D2B120-C9EF-4F54-800E-C1EAB2B0A518}"/>
              </a:ext>
            </a:extLst>
          </p:cNvPr>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220057" y="4582746"/>
            <a:ext cx="3118843" cy="1585861"/>
          </a:xfrm>
          <a:prstGeom prst="rect">
            <a:avLst/>
          </a:prstGeom>
        </p:spPr>
      </p:pic>
      <p:sp>
        <p:nvSpPr>
          <p:cNvPr id="5" name="Slide Number Placeholder 4">
            <a:extLst>
              <a:ext uri="{FF2B5EF4-FFF2-40B4-BE49-F238E27FC236}">
                <a16:creationId xmlns:a16="http://schemas.microsoft.com/office/drawing/2014/main" id="{B02C67C8-AFCA-4AEF-A988-1A4E8F9D6FB2}"/>
              </a:ext>
            </a:extLst>
          </p:cNvPr>
          <p:cNvSpPr>
            <a:spLocks noGrp="1"/>
          </p:cNvSpPr>
          <p:nvPr>
            <p:ph type="sldNum" sz="quarter" idx="4294967295"/>
          </p:nvPr>
        </p:nvSpPr>
        <p:spPr>
          <a:xfrm>
            <a:off x="8686800" y="6257925"/>
            <a:ext cx="2743200" cy="365125"/>
          </a:xfrm>
        </p:spPr>
        <p:txBody>
          <a:bodyPr/>
          <a:lstStyle/>
          <a:p>
            <a:fld id="{37CA07B4-DD15-4A32-9DF2-B6AD00727005}" type="slidenum">
              <a:rPr lang="en-US" smtClean="0"/>
              <a:t>32</a:t>
            </a:fld>
            <a:endParaRPr lang="en-US"/>
          </a:p>
        </p:txBody>
      </p:sp>
    </p:spTree>
    <p:extLst>
      <p:ext uri="{BB962C8B-B14F-4D97-AF65-F5344CB8AC3E}">
        <p14:creationId xmlns:p14="http://schemas.microsoft.com/office/powerpoint/2010/main" val="352308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54BA3-0735-4869-BC92-EAD6F5E3D8FF}"/>
              </a:ext>
            </a:extLst>
          </p:cNvPr>
          <p:cNvSpPr>
            <a:spLocks noGrp="1"/>
          </p:cNvSpPr>
          <p:nvPr>
            <p:ph type="title"/>
          </p:nvPr>
        </p:nvSpPr>
        <p:spPr/>
        <p:txBody>
          <a:bodyPr/>
          <a:lstStyle/>
          <a:p>
            <a:r>
              <a:rPr lang="en-US" dirty="0"/>
              <a:t>Stakeholder Engagement – A Definition</a:t>
            </a:r>
          </a:p>
        </p:txBody>
      </p:sp>
      <p:sp>
        <p:nvSpPr>
          <p:cNvPr id="3" name="Content Placeholder 2">
            <a:extLst>
              <a:ext uri="{FF2B5EF4-FFF2-40B4-BE49-F238E27FC236}">
                <a16:creationId xmlns:a16="http://schemas.microsoft.com/office/drawing/2014/main" id="{D14F5828-2E5F-4987-830F-DB0DA2D1AEFC}"/>
              </a:ext>
            </a:extLst>
          </p:cNvPr>
          <p:cNvSpPr>
            <a:spLocks noGrp="1"/>
          </p:cNvSpPr>
          <p:nvPr>
            <p:ph idx="1"/>
          </p:nvPr>
        </p:nvSpPr>
        <p:spPr>
          <a:xfrm>
            <a:off x="81637" y="1384446"/>
            <a:ext cx="11890272" cy="4507465"/>
          </a:xfrm>
        </p:spPr>
        <p:txBody>
          <a:bodyPr vert="horz" lIns="91440" tIns="45720" rIns="822960" bIns="45720" rtlCol="0" anchor="t">
            <a:normAutofit fontScale="85000" lnSpcReduction="10000"/>
          </a:bodyPr>
          <a:lstStyle/>
          <a:p>
            <a:r>
              <a:rPr lang="en-US" dirty="0"/>
              <a:t> Meaningful and Ongoing Consultation and Collaboration:</a:t>
            </a:r>
          </a:p>
          <a:p>
            <a:pPr lvl="1"/>
            <a:r>
              <a:rPr lang="en-US" dirty="0">
                <a:latin typeface="Palatino Linotype"/>
              </a:rPr>
              <a:t>Includes a diverse, representative group of stakeholders;</a:t>
            </a:r>
            <a:endParaRPr lang="en-US" dirty="0"/>
          </a:p>
          <a:p>
            <a:pPr lvl="1"/>
            <a:r>
              <a:rPr lang="en-US" dirty="0">
                <a:latin typeface="Palatino Linotype"/>
              </a:rPr>
              <a:t>Starts at the beginning of the process, when initial planning is getting started;</a:t>
            </a:r>
            <a:endParaRPr lang="en-US" dirty="0"/>
          </a:p>
          <a:p>
            <a:pPr lvl="1"/>
            <a:r>
              <a:rPr lang="en-US" dirty="0">
                <a:latin typeface="Palatino Linotype"/>
              </a:rPr>
              <a:t>Is transparent and intentional; </a:t>
            </a:r>
            <a:endParaRPr lang="en-US" dirty="0"/>
          </a:p>
          <a:p>
            <a:pPr lvl="1"/>
            <a:r>
              <a:rPr lang="en-US" dirty="0">
                <a:latin typeface="Palatino Linotype"/>
              </a:rPr>
              <a:t>Makes time and space for learning and discussion</a:t>
            </a:r>
          </a:p>
          <a:p>
            <a:pPr lvl="1"/>
            <a:r>
              <a:rPr lang="en-US" dirty="0">
                <a:latin typeface="Palatino Linotype"/>
              </a:rPr>
              <a:t>Takes place at multiple points during the design, development, and implementation of a plan; and</a:t>
            </a:r>
            <a:endParaRPr lang="en-US" dirty="0"/>
          </a:p>
          <a:p>
            <a:pPr lvl="1"/>
            <a:r>
              <a:rPr lang="en-US" dirty="0">
                <a:latin typeface="Palatino Linotype"/>
              </a:rPr>
              <a:t>Provides timely feedback and continuous enhancement of evidence-based interventions and strategies to improve student outcomes..</a:t>
            </a:r>
            <a:endParaRPr lang="en-US" dirty="0"/>
          </a:p>
        </p:txBody>
      </p:sp>
      <p:sp>
        <p:nvSpPr>
          <p:cNvPr id="5" name="Slide Number Placeholder 4">
            <a:extLst>
              <a:ext uri="{FF2B5EF4-FFF2-40B4-BE49-F238E27FC236}">
                <a16:creationId xmlns:a16="http://schemas.microsoft.com/office/drawing/2014/main" id="{889653B4-9112-4BEC-ADF6-CB3ADCAF4533}"/>
              </a:ext>
            </a:extLst>
          </p:cNvPr>
          <p:cNvSpPr>
            <a:spLocks noGrp="1"/>
          </p:cNvSpPr>
          <p:nvPr>
            <p:ph type="sldNum" sz="quarter" idx="12"/>
          </p:nvPr>
        </p:nvSpPr>
        <p:spPr/>
        <p:txBody>
          <a:bodyPr/>
          <a:lstStyle/>
          <a:p>
            <a:fld id="{37CA07B4-DD15-4A32-9DF2-B6AD00727005}" type="slidenum">
              <a:rPr lang="en-US" smtClean="0"/>
              <a:t>33</a:t>
            </a:fld>
            <a:endParaRPr lang="en-US"/>
          </a:p>
        </p:txBody>
      </p:sp>
    </p:spTree>
    <p:extLst>
      <p:ext uri="{BB962C8B-B14F-4D97-AF65-F5344CB8AC3E}">
        <p14:creationId xmlns:p14="http://schemas.microsoft.com/office/powerpoint/2010/main" val="4175661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5BF14-EB1D-4AB1-82B1-22CCB0BE77AA}"/>
              </a:ext>
            </a:extLst>
          </p:cNvPr>
          <p:cNvSpPr>
            <a:spLocks noGrp="1"/>
          </p:cNvSpPr>
          <p:nvPr>
            <p:ph type="title" idx="4294967295"/>
          </p:nvPr>
        </p:nvSpPr>
        <p:spPr>
          <a:xfrm>
            <a:off x="1344168" y="374904"/>
            <a:ext cx="10096500" cy="747712"/>
          </a:xfrm>
        </p:spPr>
        <p:txBody>
          <a:bodyPr/>
          <a:lstStyle/>
          <a:p>
            <a:r>
              <a:rPr lang="en-US" dirty="0"/>
              <a:t> Types of Stakeholders</a:t>
            </a:r>
          </a:p>
        </p:txBody>
      </p:sp>
      <p:sp>
        <p:nvSpPr>
          <p:cNvPr id="3" name="Content Placeholder 2">
            <a:extLst>
              <a:ext uri="{FF2B5EF4-FFF2-40B4-BE49-F238E27FC236}">
                <a16:creationId xmlns:a16="http://schemas.microsoft.com/office/drawing/2014/main" id="{A8D24848-F780-416E-B2C8-41A723AD82BF}"/>
              </a:ext>
            </a:extLst>
          </p:cNvPr>
          <p:cNvSpPr>
            <a:spLocks noGrp="1"/>
          </p:cNvSpPr>
          <p:nvPr>
            <p:ph idx="4294967295"/>
          </p:nvPr>
        </p:nvSpPr>
        <p:spPr>
          <a:xfrm>
            <a:off x="0" y="1430338"/>
            <a:ext cx="11890375" cy="4508500"/>
          </a:xfrm>
        </p:spPr>
        <p:txBody>
          <a:bodyPr>
            <a:normAutofit fontScale="85000" lnSpcReduction="20000"/>
          </a:bodyPr>
          <a:lstStyle/>
          <a:p>
            <a:r>
              <a:rPr lang="en-US" b="1" dirty="0"/>
              <a:t>Internal Stakeholders </a:t>
            </a:r>
            <a:r>
              <a:rPr lang="en-US" dirty="0"/>
              <a:t>– </a:t>
            </a:r>
          </a:p>
          <a:p>
            <a:pPr lvl="1"/>
            <a:r>
              <a:rPr lang="en-US" dirty="0"/>
              <a:t>Work within school system</a:t>
            </a:r>
          </a:p>
          <a:p>
            <a:pPr lvl="1"/>
            <a:r>
              <a:rPr lang="en-US" dirty="0"/>
              <a:t>Oversee programs and services </a:t>
            </a:r>
          </a:p>
          <a:p>
            <a:pPr lvl="1"/>
            <a:r>
              <a:rPr lang="en-US" dirty="0"/>
              <a:t>Implement programs and services</a:t>
            </a:r>
          </a:p>
          <a:p>
            <a:r>
              <a:rPr lang="en-US" b="1" dirty="0"/>
              <a:t>External Stakeholders </a:t>
            </a:r>
            <a:r>
              <a:rPr lang="en-US" dirty="0"/>
              <a:t>– </a:t>
            </a:r>
          </a:p>
          <a:p>
            <a:pPr lvl="1"/>
            <a:r>
              <a:rPr lang="en-US" dirty="0"/>
              <a:t>Work outside the day-to-day work of school system</a:t>
            </a:r>
          </a:p>
          <a:p>
            <a:pPr lvl="1"/>
            <a:r>
              <a:rPr lang="en-US" dirty="0"/>
              <a:t>Strong, vested interest in school and student outcomes</a:t>
            </a:r>
          </a:p>
          <a:p>
            <a:pPr lvl="1"/>
            <a:r>
              <a:rPr lang="en-US" dirty="0"/>
              <a:t>Do not directly determine what goes into producing school and student outcomes</a:t>
            </a:r>
          </a:p>
        </p:txBody>
      </p:sp>
      <p:sp>
        <p:nvSpPr>
          <p:cNvPr id="5" name="Slide Number Placeholder 4">
            <a:extLst>
              <a:ext uri="{FF2B5EF4-FFF2-40B4-BE49-F238E27FC236}">
                <a16:creationId xmlns:a16="http://schemas.microsoft.com/office/drawing/2014/main" id="{0B3A4B91-DEDA-4584-AF10-D9328A16EC26}"/>
              </a:ext>
            </a:extLst>
          </p:cNvPr>
          <p:cNvSpPr>
            <a:spLocks noGrp="1"/>
          </p:cNvSpPr>
          <p:nvPr>
            <p:ph type="sldNum" sz="quarter" idx="12"/>
          </p:nvPr>
        </p:nvSpPr>
        <p:spPr/>
        <p:txBody>
          <a:bodyPr/>
          <a:lstStyle/>
          <a:p>
            <a:fld id="{37CA07B4-DD15-4A32-9DF2-B6AD00727005}" type="slidenum">
              <a:rPr lang="en-US" smtClean="0"/>
              <a:t>34</a:t>
            </a:fld>
            <a:endParaRPr lang="en-US"/>
          </a:p>
        </p:txBody>
      </p:sp>
    </p:spTree>
    <p:extLst>
      <p:ext uri="{BB962C8B-B14F-4D97-AF65-F5344CB8AC3E}">
        <p14:creationId xmlns:p14="http://schemas.microsoft.com/office/powerpoint/2010/main" val="4142933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0D0C0-EBB3-42AB-B83F-621B09F24286}"/>
              </a:ext>
            </a:extLst>
          </p:cNvPr>
          <p:cNvSpPr>
            <a:spLocks noGrp="1"/>
          </p:cNvSpPr>
          <p:nvPr>
            <p:ph type="title"/>
          </p:nvPr>
        </p:nvSpPr>
        <p:spPr/>
        <p:txBody>
          <a:bodyPr/>
          <a:lstStyle/>
          <a:p>
            <a:r>
              <a:rPr lang="en-US" dirty="0"/>
              <a:t> Stakeholders</a:t>
            </a:r>
          </a:p>
        </p:txBody>
      </p:sp>
      <p:sp>
        <p:nvSpPr>
          <p:cNvPr id="3" name="Content Placeholder 2">
            <a:extLst>
              <a:ext uri="{FF2B5EF4-FFF2-40B4-BE49-F238E27FC236}">
                <a16:creationId xmlns:a16="http://schemas.microsoft.com/office/drawing/2014/main" id="{1566E8FC-84DA-4E8D-A83D-5F38FD2AFED8}"/>
              </a:ext>
            </a:extLst>
          </p:cNvPr>
          <p:cNvSpPr>
            <a:spLocks noGrp="1"/>
          </p:cNvSpPr>
          <p:nvPr>
            <p:ph idx="1"/>
          </p:nvPr>
        </p:nvSpPr>
        <p:spPr/>
        <p:txBody>
          <a:bodyPr>
            <a:normAutofit fontScale="77500" lnSpcReduction="20000"/>
          </a:bodyPr>
          <a:lstStyle/>
          <a:p>
            <a:r>
              <a:rPr lang="en-US" b="1" dirty="0"/>
              <a:t>District and School </a:t>
            </a:r>
            <a:r>
              <a:rPr lang="en-US" dirty="0"/>
              <a:t>– not just the particular people children, parents, or visitors see, but everyone in the ‘system’</a:t>
            </a:r>
          </a:p>
          <a:p>
            <a:pPr lvl="1"/>
            <a:r>
              <a:rPr lang="en-US" dirty="0"/>
              <a:t>Administrators, principals, teachers, board members, counselors, paraprofessionals, psychologists, social workers, custodians, bus drivers, administrative professionals, school resource officers, students, etc. </a:t>
            </a:r>
          </a:p>
          <a:p>
            <a:r>
              <a:rPr lang="en-US" b="1" dirty="0"/>
              <a:t>Parents and Families </a:t>
            </a:r>
            <a:r>
              <a:rPr lang="en-US" dirty="0"/>
              <a:t>– first and original teachers, multiple generation families, relatives as guardians</a:t>
            </a:r>
          </a:p>
          <a:p>
            <a:r>
              <a:rPr lang="en-US" b="1" dirty="0"/>
              <a:t>Community Members/Groups </a:t>
            </a:r>
            <a:r>
              <a:rPr lang="en-US" dirty="0"/>
              <a:t>– businesses, medical professionals, community, civic, and religious organizations, early childhood providers, government officials and agencies, institutions of higher education, philanthropic entities (funders), professional associations, nonprofit organizations, police, firefighters, etc. </a:t>
            </a:r>
          </a:p>
        </p:txBody>
      </p:sp>
      <p:sp>
        <p:nvSpPr>
          <p:cNvPr id="5" name="Slide Number Placeholder 4">
            <a:extLst>
              <a:ext uri="{FF2B5EF4-FFF2-40B4-BE49-F238E27FC236}">
                <a16:creationId xmlns:a16="http://schemas.microsoft.com/office/drawing/2014/main" id="{AD4DFB71-4674-4E88-9F07-268771FBB470}"/>
              </a:ext>
            </a:extLst>
          </p:cNvPr>
          <p:cNvSpPr>
            <a:spLocks noGrp="1"/>
          </p:cNvSpPr>
          <p:nvPr>
            <p:ph type="sldNum" sz="quarter" idx="12"/>
          </p:nvPr>
        </p:nvSpPr>
        <p:spPr/>
        <p:txBody>
          <a:bodyPr/>
          <a:lstStyle/>
          <a:p>
            <a:fld id="{37CA07B4-DD15-4A32-9DF2-B6AD00727005}" type="slidenum">
              <a:rPr lang="en-US" smtClean="0"/>
              <a:t>35</a:t>
            </a:fld>
            <a:endParaRPr lang="en-US"/>
          </a:p>
        </p:txBody>
      </p:sp>
    </p:spTree>
    <p:extLst>
      <p:ext uri="{BB962C8B-B14F-4D97-AF65-F5344CB8AC3E}">
        <p14:creationId xmlns:p14="http://schemas.microsoft.com/office/powerpoint/2010/main" val="608234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47995-FE93-4297-A6B2-7D4C23D66D0A}"/>
              </a:ext>
            </a:extLst>
          </p:cNvPr>
          <p:cNvSpPr>
            <a:spLocks noGrp="1"/>
          </p:cNvSpPr>
          <p:nvPr>
            <p:ph type="title" idx="4294967295"/>
          </p:nvPr>
        </p:nvSpPr>
        <p:spPr>
          <a:xfrm>
            <a:off x="1252728" y="374904"/>
            <a:ext cx="10096500" cy="747712"/>
          </a:xfrm>
        </p:spPr>
        <p:txBody>
          <a:bodyPr/>
          <a:lstStyle/>
          <a:p>
            <a:r>
              <a:rPr lang="en-US" dirty="0"/>
              <a:t> Key Steps to Meaningful Engagement</a:t>
            </a:r>
          </a:p>
        </p:txBody>
      </p:sp>
      <p:sp>
        <p:nvSpPr>
          <p:cNvPr id="3" name="Content Placeholder 2">
            <a:extLst>
              <a:ext uri="{FF2B5EF4-FFF2-40B4-BE49-F238E27FC236}">
                <a16:creationId xmlns:a16="http://schemas.microsoft.com/office/drawing/2014/main" id="{3CE09056-EB13-42B5-A27E-62A10318C0E6}"/>
              </a:ext>
            </a:extLst>
          </p:cNvPr>
          <p:cNvSpPr>
            <a:spLocks noGrp="1"/>
          </p:cNvSpPr>
          <p:nvPr>
            <p:ph idx="4294967295"/>
          </p:nvPr>
        </p:nvSpPr>
        <p:spPr>
          <a:xfrm>
            <a:off x="0" y="1216025"/>
            <a:ext cx="7435850" cy="5043488"/>
          </a:xfrm>
        </p:spPr>
        <p:txBody>
          <a:bodyPr vert="horz" lIns="91440" tIns="45720" rIns="822960" bIns="45720" rtlCol="0" anchor="t">
            <a:normAutofit lnSpcReduction="10000"/>
          </a:bodyPr>
          <a:lstStyle/>
          <a:p>
            <a:r>
              <a:rPr lang="en-US" dirty="0">
                <a:latin typeface="Palatino Linotype"/>
              </a:rPr>
              <a:t> </a:t>
            </a:r>
            <a:r>
              <a:rPr lang="en-US" sz="2000" dirty="0">
                <a:latin typeface="Palatino Linotype"/>
              </a:rPr>
              <a:t>Clarify goals</a:t>
            </a:r>
          </a:p>
          <a:p>
            <a:r>
              <a:rPr lang="en-US" sz="2000" dirty="0">
                <a:latin typeface="Palatino Linotype"/>
              </a:rPr>
              <a:t> Identify Stakeholders</a:t>
            </a:r>
          </a:p>
          <a:p>
            <a:r>
              <a:rPr lang="en-US" sz="2000" dirty="0">
                <a:latin typeface="Palatino Linotype"/>
              </a:rPr>
              <a:t> Use multiple ways for engagement</a:t>
            </a:r>
          </a:p>
          <a:p>
            <a:r>
              <a:rPr lang="en-US" sz="2000" dirty="0">
                <a:latin typeface="Palatino Linotype"/>
              </a:rPr>
              <a:t> Keep information and materials simple and brief</a:t>
            </a:r>
          </a:p>
          <a:p>
            <a:r>
              <a:rPr lang="en-US" sz="2000" dirty="0">
                <a:latin typeface="Palatino Linotype"/>
              </a:rPr>
              <a:t> Communicate early and often</a:t>
            </a:r>
          </a:p>
          <a:p>
            <a:r>
              <a:rPr lang="en-US" sz="2000" dirty="0">
                <a:latin typeface="Palatino Linotype"/>
              </a:rPr>
              <a:t> Keep entire team informed</a:t>
            </a:r>
          </a:p>
          <a:p>
            <a:r>
              <a:rPr lang="en-US" sz="2000" dirty="0">
                <a:latin typeface="Palatino Linotype"/>
              </a:rPr>
              <a:t>Ask for input before decisions are made and USE IT</a:t>
            </a:r>
          </a:p>
          <a:p>
            <a:r>
              <a:rPr lang="en-US" sz="2000" dirty="0">
                <a:latin typeface="Palatino Linotype"/>
              </a:rPr>
              <a:t>Turn these new connections into long-term relationships</a:t>
            </a:r>
          </a:p>
          <a:p>
            <a:pPr lvl="1">
              <a:buFont typeface="Wingdings" panose="05000000000000000000" pitchFamily="2" charset="2"/>
              <a:buChar char="§"/>
            </a:pPr>
            <a:r>
              <a:rPr lang="en-US" sz="1800" dirty="0">
                <a:latin typeface="Palatino Linotype"/>
              </a:rPr>
              <a:t>Sustained connection well beyond just communication</a:t>
            </a:r>
          </a:p>
        </p:txBody>
      </p:sp>
      <p:sp>
        <p:nvSpPr>
          <p:cNvPr id="5" name="Slide Number Placeholder 4">
            <a:extLst>
              <a:ext uri="{FF2B5EF4-FFF2-40B4-BE49-F238E27FC236}">
                <a16:creationId xmlns:a16="http://schemas.microsoft.com/office/drawing/2014/main" id="{609E96F0-EFF3-4FD4-95D3-F70314C235C4}"/>
              </a:ext>
            </a:extLst>
          </p:cNvPr>
          <p:cNvSpPr>
            <a:spLocks noGrp="1"/>
          </p:cNvSpPr>
          <p:nvPr>
            <p:ph type="sldNum" sz="quarter" idx="12"/>
          </p:nvPr>
        </p:nvSpPr>
        <p:spPr/>
        <p:txBody>
          <a:bodyPr/>
          <a:lstStyle/>
          <a:p>
            <a:fld id="{37CA07B4-DD15-4A32-9DF2-B6AD00727005}" type="slidenum">
              <a:rPr lang="en-US" smtClean="0"/>
              <a:t>36</a:t>
            </a:fld>
            <a:endParaRPr lang="en-US"/>
          </a:p>
        </p:txBody>
      </p:sp>
    </p:spTree>
    <p:extLst>
      <p:ext uri="{BB962C8B-B14F-4D97-AF65-F5344CB8AC3E}">
        <p14:creationId xmlns:p14="http://schemas.microsoft.com/office/powerpoint/2010/main" val="1896746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BA223-F4E9-46E9-A4AB-D2C8C56D0F1E}"/>
              </a:ext>
            </a:extLst>
          </p:cNvPr>
          <p:cNvSpPr>
            <a:spLocks noGrp="1"/>
          </p:cNvSpPr>
          <p:nvPr>
            <p:ph type="title"/>
          </p:nvPr>
        </p:nvSpPr>
        <p:spPr/>
        <p:txBody>
          <a:bodyPr/>
          <a:lstStyle/>
          <a:p>
            <a:r>
              <a:rPr lang="en-US" dirty="0"/>
              <a:t> Engagement by…….</a:t>
            </a:r>
          </a:p>
        </p:txBody>
      </p:sp>
      <p:sp>
        <p:nvSpPr>
          <p:cNvPr id="3" name="Content Placeholder 2">
            <a:extLst>
              <a:ext uri="{FF2B5EF4-FFF2-40B4-BE49-F238E27FC236}">
                <a16:creationId xmlns:a16="http://schemas.microsoft.com/office/drawing/2014/main" id="{0CC15520-65EA-4E6F-9FA3-DE5740B01383}"/>
              </a:ext>
            </a:extLst>
          </p:cNvPr>
          <p:cNvSpPr>
            <a:spLocks noGrp="1"/>
          </p:cNvSpPr>
          <p:nvPr>
            <p:ph idx="1"/>
          </p:nvPr>
        </p:nvSpPr>
        <p:spPr/>
        <p:txBody>
          <a:bodyPr>
            <a:normAutofit fontScale="85000" lnSpcReduction="20000"/>
          </a:bodyPr>
          <a:lstStyle/>
          <a:p>
            <a:r>
              <a:rPr lang="en-US" dirty="0"/>
              <a:t>Understanding and Communicating – </a:t>
            </a:r>
          </a:p>
          <a:p>
            <a:pPr lvl="1"/>
            <a:r>
              <a:rPr lang="en-US" dirty="0"/>
              <a:t>Vision, mission, and goals of the educational system</a:t>
            </a:r>
          </a:p>
          <a:p>
            <a:pPr lvl="1"/>
            <a:r>
              <a:rPr lang="en-US" dirty="0"/>
              <a:t>Importance of partnering to find solutions and make decisions</a:t>
            </a:r>
          </a:p>
          <a:p>
            <a:pPr lvl="1"/>
            <a:r>
              <a:rPr lang="en-US" dirty="0"/>
              <a:t>Role clarity (how to participate and who the stakeholder represents)</a:t>
            </a:r>
          </a:p>
          <a:p>
            <a:pPr lvl="1"/>
            <a:r>
              <a:rPr lang="en-US" dirty="0"/>
              <a:t>Practices, policies, and procedures (the work) and how it is tied to student outcomes</a:t>
            </a:r>
          </a:p>
          <a:p>
            <a:pPr lvl="1"/>
            <a:r>
              <a:rPr lang="en-US" dirty="0"/>
              <a:t>Available resources (time, capacity building, professional development, technology, location)</a:t>
            </a:r>
          </a:p>
          <a:p>
            <a:pPr lvl="1"/>
            <a:r>
              <a:rPr lang="en-US" dirty="0"/>
              <a:t>Established feedback loops (ongoing evaluation, deeper understanding of opportunities and barriers)</a:t>
            </a:r>
          </a:p>
        </p:txBody>
      </p:sp>
      <p:sp>
        <p:nvSpPr>
          <p:cNvPr id="5" name="Slide Number Placeholder 4">
            <a:extLst>
              <a:ext uri="{FF2B5EF4-FFF2-40B4-BE49-F238E27FC236}">
                <a16:creationId xmlns:a16="http://schemas.microsoft.com/office/drawing/2014/main" id="{061C3E80-F576-45EE-A882-7771424AF02F}"/>
              </a:ext>
            </a:extLst>
          </p:cNvPr>
          <p:cNvSpPr>
            <a:spLocks noGrp="1"/>
          </p:cNvSpPr>
          <p:nvPr>
            <p:ph type="sldNum" sz="quarter" idx="12"/>
          </p:nvPr>
        </p:nvSpPr>
        <p:spPr/>
        <p:txBody>
          <a:bodyPr/>
          <a:lstStyle/>
          <a:p>
            <a:fld id="{37CA07B4-DD15-4A32-9DF2-B6AD00727005}" type="slidenum">
              <a:rPr lang="en-US" smtClean="0"/>
              <a:t>37</a:t>
            </a:fld>
            <a:endParaRPr lang="en-US"/>
          </a:p>
        </p:txBody>
      </p:sp>
    </p:spTree>
    <p:extLst>
      <p:ext uri="{BB962C8B-B14F-4D97-AF65-F5344CB8AC3E}">
        <p14:creationId xmlns:p14="http://schemas.microsoft.com/office/powerpoint/2010/main" val="1187277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6341-8A3C-4C63-A198-DE2D5BDB88FC}"/>
              </a:ext>
            </a:extLst>
          </p:cNvPr>
          <p:cNvSpPr>
            <a:spLocks noGrp="1"/>
          </p:cNvSpPr>
          <p:nvPr>
            <p:ph type="title"/>
          </p:nvPr>
        </p:nvSpPr>
        <p:spPr/>
        <p:txBody>
          <a:bodyPr/>
          <a:lstStyle/>
          <a:p>
            <a:r>
              <a:rPr lang="en-US" dirty="0"/>
              <a:t> How to Strengthen Stakeholder Engagement</a:t>
            </a:r>
          </a:p>
        </p:txBody>
      </p:sp>
      <p:sp>
        <p:nvSpPr>
          <p:cNvPr id="3" name="Content Placeholder 2">
            <a:extLst>
              <a:ext uri="{FF2B5EF4-FFF2-40B4-BE49-F238E27FC236}">
                <a16:creationId xmlns:a16="http://schemas.microsoft.com/office/drawing/2014/main" id="{7B3A8545-D1D0-4AF3-81CC-B8C634FA7806}"/>
              </a:ext>
            </a:extLst>
          </p:cNvPr>
          <p:cNvSpPr>
            <a:spLocks noGrp="1"/>
          </p:cNvSpPr>
          <p:nvPr>
            <p:ph idx="1"/>
          </p:nvPr>
        </p:nvSpPr>
        <p:spPr>
          <a:xfrm>
            <a:off x="12609" y="1191491"/>
            <a:ext cx="12184376" cy="5065901"/>
          </a:xfrm>
        </p:spPr>
        <p:txBody>
          <a:bodyPr>
            <a:normAutofit fontScale="62500" lnSpcReduction="20000"/>
          </a:bodyPr>
          <a:lstStyle/>
          <a:p>
            <a:r>
              <a:rPr lang="en-US" dirty="0"/>
              <a:t>Online engagement or responses – </a:t>
            </a:r>
          </a:p>
          <a:p>
            <a:pPr lvl="1"/>
            <a:r>
              <a:rPr lang="en-US" dirty="0"/>
              <a:t>Web, written, or email-based feedback/discussion forums; virtual platforms, webinars, recorded videos</a:t>
            </a:r>
          </a:p>
          <a:p>
            <a:r>
              <a:rPr lang="en-US" dirty="0"/>
              <a:t>Surveys (in-person, online, or by telephone)</a:t>
            </a:r>
          </a:p>
          <a:p>
            <a:r>
              <a:rPr lang="en-US" dirty="0"/>
              <a:t>Focus groups and small group meetings</a:t>
            </a:r>
          </a:p>
          <a:p>
            <a:r>
              <a:rPr lang="en-US" dirty="0"/>
              <a:t>Public meetings or multi-stakeholder forums to disseminate information, share data, or gather input and feedback</a:t>
            </a:r>
          </a:p>
          <a:p>
            <a:r>
              <a:rPr lang="en-US" dirty="0"/>
              <a:t>Advisory panels</a:t>
            </a:r>
          </a:p>
          <a:p>
            <a:r>
              <a:rPr lang="en-US" dirty="0"/>
              <a:t>Cross-sector partnerships, voluntary initiatives, and joint projects</a:t>
            </a:r>
          </a:p>
          <a:p>
            <a:r>
              <a:rPr lang="en-US" dirty="0"/>
              <a:t>Connection with media outlets (social media for input and networking opportunities)</a:t>
            </a:r>
          </a:p>
          <a:p>
            <a:r>
              <a:rPr lang="en-US" dirty="0"/>
              <a:t>Designate a parent/family/community liaison to support coordinated engagement efforts among parents, students, and the community</a:t>
            </a:r>
          </a:p>
        </p:txBody>
      </p:sp>
      <p:sp>
        <p:nvSpPr>
          <p:cNvPr id="5" name="Slide Number Placeholder 4">
            <a:extLst>
              <a:ext uri="{FF2B5EF4-FFF2-40B4-BE49-F238E27FC236}">
                <a16:creationId xmlns:a16="http://schemas.microsoft.com/office/drawing/2014/main" id="{74E91A52-1A6F-4945-92ED-6A646E2785D4}"/>
              </a:ext>
            </a:extLst>
          </p:cNvPr>
          <p:cNvSpPr>
            <a:spLocks noGrp="1"/>
          </p:cNvSpPr>
          <p:nvPr>
            <p:ph type="sldNum" sz="quarter" idx="12"/>
          </p:nvPr>
        </p:nvSpPr>
        <p:spPr/>
        <p:txBody>
          <a:bodyPr/>
          <a:lstStyle/>
          <a:p>
            <a:fld id="{37CA07B4-DD15-4A32-9DF2-B6AD00727005}" type="slidenum">
              <a:rPr lang="en-US" smtClean="0"/>
              <a:t>38</a:t>
            </a:fld>
            <a:endParaRPr lang="en-US"/>
          </a:p>
        </p:txBody>
      </p:sp>
    </p:spTree>
    <p:extLst>
      <p:ext uri="{BB962C8B-B14F-4D97-AF65-F5344CB8AC3E}">
        <p14:creationId xmlns:p14="http://schemas.microsoft.com/office/powerpoint/2010/main" val="2211479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028C6-8A60-43E0-8ECC-639CF3DA04C9}"/>
              </a:ext>
            </a:extLst>
          </p:cNvPr>
          <p:cNvSpPr>
            <a:spLocks noGrp="1"/>
          </p:cNvSpPr>
          <p:nvPr>
            <p:ph type="title"/>
          </p:nvPr>
        </p:nvSpPr>
        <p:spPr>
          <a:xfrm>
            <a:off x="1154205" y="406477"/>
            <a:ext cx="10096959" cy="747579"/>
          </a:xfrm>
        </p:spPr>
        <p:txBody>
          <a:bodyPr/>
          <a:lstStyle/>
          <a:p>
            <a:r>
              <a:rPr lang="en-US" dirty="0"/>
              <a:t> </a:t>
            </a:r>
            <a:r>
              <a:rPr lang="en-US" sz="3200" dirty="0"/>
              <a:t>Stakeholder Engagement: Questions to Consider</a:t>
            </a:r>
          </a:p>
        </p:txBody>
      </p:sp>
      <p:sp>
        <p:nvSpPr>
          <p:cNvPr id="3" name="Content Placeholder 2">
            <a:extLst>
              <a:ext uri="{FF2B5EF4-FFF2-40B4-BE49-F238E27FC236}">
                <a16:creationId xmlns:a16="http://schemas.microsoft.com/office/drawing/2014/main" id="{5D1E3ADC-1CB1-4BB4-B623-22D139F95081}"/>
              </a:ext>
            </a:extLst>
          </p:cNvPr>
          <p:cNvSpPr>
            <a:spLocks noGrp="1"/>
          </p:cNvSpPr>
          <p:nvPr>
            <p:ph idx="1"/>
          </p:nvPr>
        </p:nvSpPr>
        <p:spPr>
          <a:xfrm>
            <a:off x="501680" y="1153214"/>
            <a:ext cx="9564631" cy="4812505"/>
          </a:xfrm>
        </p:spPr>
        <p:txBody>
          <a:bodyPr vert="horz" lIns="91440" tIns="45720" rIns="822960" bIns="45720" rtlCol="0" anchor="t">
            <a:normAutofit fontScale="77500" lnSpcReduction="20000"/>
          </a:bodyPr>
          <a:lstStyle/>
          <a:p>
            <a:r>
              <a:rPr lang="en-US" dirty="0"/>
              <a:t>When should outreach begin so a representative group of stakeholders can be engaged?</a:t>
            </a:r>
          </a:p>
          <a:p>
            <a:r>
              <a:rPr lang="en-US" dirty="0"/>
              <a:t>How will you provide feedback to stakeholders on how their input was integrated in your decision-making?</a:t>
            </a:r>
          </a:p>
          <a:p>
            <a:r>
              <a:rPr lang="en-US" dirty="0"/>
              <a:t>Which stakeholders will be most responsive to brief versus in-depth discussions?</a:t>
            </a:r>
          </a:p>
          <a:p>
            <a:r>
              <a:rPr lang="en-US" dirty="0"/>
              <a:t>Who can help to ensure your materials are clear, concise, and appropriate for your stakeholders?</a:t>
            </a:r>
          </a:p>
          <a:p>
            <a:r>
              <a:rPr lang="en-US" dirty="0"/>
              <a:t>What is the best way to provide stakeholders with an ongoing source of reliable information?</a:t>
            </a:r>
          </a:p>
          <a:p>
            <a:r>
              <a:rPr lang="en-US" dirty="0"/>
              <a:t>What existing tools can you use? What new ones can you create?</a:t>
            </a:r>
          </a:p>
        </p:txBody>
      </p:sp>
      <p:sp>
        <p:nvSpPr>
          <p:cNvPr id="5" name="Slide Number Placeholder 4">
            <a:extLst>
              <a:ext uri="{FF2B5EF4-FFF2-40B4-BE49-F238E27FC236}">
                <a16:creationId xmlns:a16="http://schemas.microsoft.com/office/drawing/2014/main" id="{5FF583FB-C781-4C73-BC8B-5C9BCBB0ECAA}"/>
              </a:ext>
            </a:extLst>
          </p:cNvPr>
          <p:cNvSpPr>
            <a:spLocks noGrp="1"/>
          </p:cNvSpPr>
          <p:nvPr>
            <p:ph type="sldNum" sz="quarter" idx="12"/>
          </p:nvPr>
        </p:nvSpPr>
        <p:spPr/>
        <p:txBody>
          <a:bodyPr/>
          <a:lstStyle/>
          <a:p>
            <a:fld id="{37CA07B4-DD15-4A32-9DF2-B6AD00727005}" type="slidenum">
              <a:rPr lang="en-US" smtClean="0"/>
              <a:t>39</a:t>
            </a:fld>
            <a:endParaRPr lang="en-US"/>
          </a:p>
        </p:txBody>
      </p:sp>
    </p:spTree>
    <p:extLst>
      <p:ext uri="{BB962C8B-B14F-4D97-AF65-F5344CB8AC3E}">
        <p14:creationId xmlns:p14="http://schemas.microsoft.com/office/powerpoint/2010/main" val="1931792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F17E-1207-43E4-A01B-F5BF1BD679CD}"/>
              </a:ext>
            </a:extLst>
          </p:cNvPr>
          <p:cNvSpPr>
            <a:spLocks noGrp="1"/>
          </p:cNvSpPr>
          <p:nvPr>
            <p:ph type="title"/>
          </p:nvPr>
        </p:nvSpPr>
        <p:spPr>
          <a:xfrm>
            <a:off x="0" y="2065807"/>
            <a:ext cx="12192000" cy="2726386"/>
          </a:xfrm>
        </p:spPr>
        <p:txBody>
          <a:bodyPr>
            <a:normAutofit/>
          </a:bodyPr>
          <a:lstStyle/>
          <a:p>
            <a:r>
              <a:rPr lang="en-US" sz="6000" dirty="0"/>
              <a:t>Welcome</a:t>
            </a:r>
            <a:endParaRPr lang="en-US" sz="6000" b="1" dirty="0"/>
          </a:p>
        </p:txBody>
      </p:sp>
    </p:spTree>
    <p:extLst>
      <p:ext uri="{BB962C8B-B14F-4D97-AF65-F5344CB8AC3E}">
        <p14:creationId xmlns:p14="http://schemas.microsoft.com/office/powerpoint/2010/main" val="2855012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BB223-BCB8-0CA9-2C86-C9B5070759C4}"/>
              </a:ext>
            </a:extLst>
          </p:cNvPr>
          <p:cNvSpPr>
            <a:spLocks noGrp="1"/>
          </p:cNvSpPr>
          <p:nvPr>
            <p:ph type="title"/>
          </p:nvPr>
        </p:nvSpPr>
        <p:spPr>
          <a:xfrm>
            <a:off x="1256842" y="485845"/>
            <a:ext cx="10096959" cy="640632"/>
          </a:xfrm>
        </p:spPr>
        <p:txBody>
          <a:bodyPr/>
          <a:lstStyle/>
          <a:p>
            <a:r>
              <a:rPr lang="en-US" sz="2800" dirty="0">
                <a:latin typeface="Palatino Linotype"/>
              </a:rPr>
              <a:t>Stakeholder Engagement: Questions to Consider Cont'd.</a:t>
            </a:r>
            <a:endParaRPr lang="en-US" sz="2800" b="0">
              <a:latin typeface="Palatino Linotype"/>
            </a:endParaRPr>
          </a:p>
          <a:p>
            <a:endParaRPr lang="en-US" dirty="0"/>
          </a:p>
        </p:txBody>
      </p:sp>
      <p:sp>
        <p:nvSpPr>
          <p:cNvPr id="3" name="Content Placeholder 2">
            <a:extLst>
              <a:ext uri="{FF2B5EF4-FFF2-40B4-BE49-F238E27FC236}">
                <a16:creationId xmlns:a16="http://schemas.microsoft.com/office/drawing/2014/main" id="{1DE2FDEE-17BE-1207-5FE1-84140716D3DF}"/>
              </a:ext>
            </a:extLst>
          </p:cNvPr>
          <p:cNvSpPr>
            <a:spLocks noGrp="1"/>
          </p:cNvSpPr>
          <p:nvPr>
            <p:ph idx="1"/>
          </p:nvPr>
        </p:nvSpPr>
        <p:spPr/>
        <p:txBody>
          <a:bodyPr vert="horz" lIns="91440" tIns="45720" rIns="822960" bIns="45720" rtlCol="0" anchor="t">
            <a:normAutofit fontScale="85000" lnSpcReduction="20000"/>
          </a:bodyPr>
          <a:lstStyle/>
          <a:p>
            <a:pPr>
              <a:buFont typeface="Arial"/>
              <a:buChar char="•"/>
            </a:pPr>
            <a:r>
              <a:rPr lang="en-US" dirty="0">
                <a:latin typeface="Palatino Linotype"/>
              </a:rPr>
              <a:t>Who will serve as a point of contact with all stakeholder groups?</a:t>
            </a:r>
          </a:p>
          <a:p>
            <a:pPr>
              <a:buFont typeface="Arial"/>
              <a:buChar char="•"/>
            </a:pPr>
            <a:r>
              <a:rPr lang="en-US" dirty="0">
                <a:latin typeface="Palatino Linotype"/>
              </a:rPr>
              <a:t>What additional capacity and/or training is needed to engage stakeholders in a meaningful, timely, and ongoing manner?</a:t>
            </a:r>
          </a:p>
          <a:p>
            <a:pPr>
              <a:buFont typeface="Arial"/>
              <a:buChar char="•"/>
            </a:pPr>
            <a:r>
              <a:rPr lang="en-US" dirty="0">
                <a:latin typeface="Palatino Linotype"/>
              </a:rPr>
              <a:t>What other opportunities exist or are on the horizon that could be informed by stakeholder engagement?</a:t>
            </a:r>
          </a:p>
          <a:p>
            <a:pPr>
              <a:buFont typeface="Arial"/>
              <a:buChar char="•"/>
            </a:pPr>
            <a:r>
              <a:rPr lang="en-US" dirty="0">
                <a:latin typeface="Palatino Linotype"/>
              </a:rPr>
              <a:t>How else can stakeholders be kept engaged and informed once planning and implementation is complete?</a:t>
            </a:r>
          </a:p>
          <a:p>
            <a:pPr>
              <a:buFont typeface="Arial"/>
              <a:buChar char="•"/>
            </a:pPr>
            <a:r>
              <a:rPr lang="en-US" dirty="0">
                <a:latin typeface="Palatino Linotype"/>
              </a:rPr>
              <a:t>How will you know if this engagement was successful (evaluation, monitoring)?</a:t>
            </a:r>
          </a:p>
        </p:txBody>
      </p:sp>
      <p:sp>
        <p:nvSpPr>
          <p:cNvPr id="5" name="Slide Number Placeholder 4">
            <a:extLst>
              <a:ext uri="{FF2B5EF4-FFF2-40B4-BE49-F238E27FC236}">
                <a16:creationId xmlns:a16="http://schemas.microsoft.com/office/drawing/2014/main" id="{0DB36182-2E34-C755-FA4C-6FFCB364FF23}"/>
              </a:ext>
            </a:extLst>
          </p:cNvPr>
          <p:cNvSpPr>
            <a:spLocks noGrp="1"/>
          </p:cNvSpPr>
          <p:nvPr>
            <p:ph type="sldNum" sz="quarter" idx="12"/>
          </p:nvPr>
        </p:nvSpPr>
        <p:spPr/>
        <p:txBody>
          <a:bodyPr/>
          <a:lstStyle/>
          <a:p>
            <a:fld id="{37CA07B4-DD15-4A32-9DF2-B6AD00727005}" type="slidenum">
              <a:rPr lang="en-US" smtClean="0"/>
              <a:t>40</a:t>
            </a:fld>
            <a:endParaRPr lang="en-US"/>
          </a:p>
        </p:txBody>
      </p:sp>
    </p:spTree>
    <p:extLst>
      <p:ext uri="{BB962C8B-B14F-4D97-AF65-F5344CB8AC3E}">
        <p14:creationId xmlns:p14="http://schemas.microsoft.com/office/powerpoint/2010/main" val="1488318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9463-3095-4F10-8B1B-0766B3A4261E}"/>
              </a:ext>
            </a:extLst>
          </p:cNvPr>
          <p:cNvSpPr>
            <a:spLocks noGrp="1"/>
          </p:cNvSpPr>
          <p:nvPr>
            <p:ph type="title"/>
          </p:nvPr>
        </p:nvSpPr>
        <p:spPr>
          <a:xfrm>
            <a:off x="1135539" y="416222"/>
            <a:ext cx="10096959" cy="747579"/>
          </a:xfrm>
        </p:spPr>
        <p:txBody>
          <a:bodyPr/>
          <a:lstStyle/>
          <a:p>
            <a:r>
              <a:rPr lang="en-US" dirty="0"/>
              <a:t> Benefits of Stakeholder Engagement</a:t>
            </a:r>
          </a:p>
        </p:txBody>
      </p:sp>
      <p:sp>
        <p:nvSpPr>
          <p:cNvPr id="3" name="Content Placeholder 2">
            <a:extLst>
              <a:ext uri="{FF2B5EF4-FFF2-40B4-BE49-F238E27FC236}">
                <a16:creationId xmlns:a16="http://schemas.microsoft.com/office/drawing/2014/main" id="{259500CB-33B4-4557-8BA0-DC5AD49E3361}"/>
              </a:ext>
            </a:extLst>
          </p:cNvPr>
          <p:cNvSpPr>
            <a:spLocks noGrp="1"/>
          </p:cNvSpPr>
          <p:nvPr>
            <p:ph idx="1"/>
          </p:nvPr>
        </p:nvSpPr>
        <p:spPr/>
        <p:txBody>
          <a:bodyPr vert="horz" lIns="91440" tIns="45720" rIns="822960" bIns="45720" rtlCol="0" anchor="t">
            <a:normAutofit lnSpcReduction="10000"/>
          </a:bodyPr>
          <a:lstStyle/>
          <a:p>
            <a:r>
              <a:rPr lang="en-US" dirty="0">
                <a:latin typeface="Palatino Linotype"/>
              </a:rPr>
              <a:t> Creates more deliberate planning </a:t>
            </a:r>
            <a:endParaRPr lang="en-US" dirty="0"/>
          </a:p>
          <a:p>
            <a:r>
              <a:rPr lang="en-US" dirty="0">
                <a:latin typeface="Palatino Linotype"/>
              </a:rPr>
              <a:t> Decisions are made in an inclusive and transparent manner</a:t>
            </a:r>
          </a:p>
          <a:p>
            <a:pPr lvl="1"/>
            <a:r>
              <a:rPr lang="en-US" dirty="0"/>
              <a:t>Fosters connections, trust, confidence, and buy-in for key initiatives</a:t>
            </a:r>
          </a:p>
          <a:p>
            <a:r>
              <a:rPr lang="en-US" dirty="0">
                <a:latin typeface="Palatino Linotype"/>
              </a:rPr>
              <a:t> Develops long-lasting partnerships </a:t>
            </a:r>
            <a:endParaRPr lang="en-US" dirty="0"/>
          </a:p>
          <a:p>
            <a:r>
              <a:rPr lang="en-US" dirty="0">
                <a:latin typeface="Palatino Linotype"/>
              </a:rPr>
              <a:t> Mitigates potential risks and conflicts (resistance to change)</a:t>
            </a:r>
          </a:p>
          <a:p>
            <a:r>
              <a:rPr lang="en-US" dirty="0">
                <a:latin typeface="Palatino Linotype"/>
              </a:rPr>
              <a:t> Builds local capacity to support and sustain goals (student outcomes)</a:t>
            </a:r>
          </a:p>
        </p:txBody>
      </p:sp>
      <p:sp>
        <p:nvSpPr>
          <p:cNvPr id="5" name="Slide Number Placeholder 4">
            <a:extLst>
              <a:ext uri="{FF2B5EF4-FFF2-40B4-BE49-F238E27FC236}">
                <a16:creationId xmlns:a16="http://schemas.microsoft.com/office/drawing/2014/main" id="{00D3F14F-512D-4B4D-B98E-2A4C24B65B81}"/>
              </a:ext>
            </a:extLst>
          </p:cNvPr>
          <p:cNvSpPr>
            <a:spLocks noGrp="1"/>
          </p:cNvSpPr>
          <p:nvPr>
            <p:ph type="sldNum" sz="quarter" idx="12"/>
          </p:nvPr>
        </p:nvSpPr>
        <p:spPr/>
        <p:txBody>
          <a:bodyPr/>
          <a:lstStyle/>
          <a:p>
            <a:fld id="{37CA07B4-DD15-4A32-9DF2-B6AD00727005}" type="slidenum">
              <a:rPr lang="en-US" smtClean="0"/>
              <a:t>41</a:t>
            </a:fld>
            <a:endParaRPr lang="en-US"/>
          </a:p>
        </p:txBody>
      </p:sp>
    </p:spTree>
    <p:extLst>
      <p:ext uri="{BB962C8B-B14F-4D97-AF65-F5344CB8AC3E}">
        <p14:creationId xmlns:p14="http://schemas.microsoft.com/office/powerpoint/2010/main" val="652481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2D90A-7D76-4A01-845C-7B3495E2A7B9}"/>
              </a:ext>
            </a:extLst>
          </p:cNvPr>
          <p:cNvSpPr>
            <a:spLocks noGrp="1"/>
          </p:cNvSpPr>
          <p:nvPr>
            <p:ph type="title"/>
          </p:nvPr>
        </p:nvSpPr>
        <p:spPr/>
        <p:txBody>
          <a:bodyPr/>
          <a:lstStyle/>
          <a:p>
            <a:r>
              <a:rPr lang="en-US" b="1" dirty="0"/>
              <a:t>Thank You!</a:t>
            </a:r>
          </a:p>
        </p:txBody>
      </p:sp>
      <p:sp>
        <p:nvSpPr>
          <p:cNvPr id="11" name="Content Placeholder 2">
            <a:extLst>
              <a:ext uri="{FF2B5EF4-FFF2-40B4-BE49-F238E27FC236}">
                <a16:creationId xmlns:a16="http://schemas.microsoft.com/office/drawing/2014/main" id="{FDFBE375-899B-89B6-DEF4-7CEEDE489B9E}"/>
              </a:ext>
            </a:extLst>
          </p:cNvPr>
          <p:cNvSpPr txBox="1">
            <a:spLocks/>
          </p:cNvSpPr>
          <p:nvPr/>
        </p:nvSpPr>
        <p:spPr>
          <a:xfrm>
            <a:off x="291537" y="1189953"/>
            <a:ext cx="11635907" cy="3438399"/>
          </a:xfrm>
          <a:prstGeom prst="rect">
            <a:avLst/>
          </a:prstGeom>
        </p:spPr>
        <p:txBody>
          <a:bodyPr vert="horz" lIns="91440" tIns="45720" rIns="822960" bIns="45720" rtlCol="0" anchor="t">
            <a:normAutofit/>
          </a:bodyPr>
          <a:lstStyle>
            <a:lvl1pPr marL="171450" indent="-171450" algn="l" defTabSz="685800" rtl="0" eaLnBrk="1" latinLnBrk="0" hangingPunct="1">
              <a:lnSpc>
                <a:spcPct val="108000"/>
              </a:lnSpc>
              <a:spcBef>
                <a:spcPts val="750"/>
              </a:spcBef>
              <a:spcAft>
                <a:spcPts val="1050"/>
              </a:spcAft>
              <a:buFont typeface="Arial" panose="020B0604020202020204" pitchFamily="34" charset="0"/>
              <a:buChar char="•"/>
              <a:defRPr sz="30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27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375"/>
              </a:spcBef>
              <a:spcAft>
                <a:spcPts val="105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Aft>
                <a:spcPts val="3450"/>
              </a:spcAft>
              <a:buFont typeface="Arial" panose="020B0604020202020204" pitchFamily="34" charset="0"/>
              <a:buNone/>
            </a:pPr>
            <a:r>
              <a:rPr lang="en-US" sz="2400" dirty="0">
                <a:hlinkClick r:id="rId3"/>
              </a:rPr>
              <a:t>New Jersey Department of Education Every Student Succeeds Act (ESSA)</a:t>
            </a:r>
            <a:endParaRPr lang="en-US" sz="2400" dirty="0"/>
          </a:p>
          <a:p>
            <a:pPr marL="0" indent="0" algn="ctr">
              <a:buFont typeface="Arial" panose="020B0604020202020204" pitchFamily="34" charset="0"/>
              <a:buNone/>
            </a:pPr>
            <a:r>
              <a:rPr lang="en-US" sz="2600" dirty="0">
                <a:hlinkClick r:id="rId4"/>
              </a:rPr>
              <a:t>New Jersey Department of Education Local Stakeholder Engagement Guidance</a:t>
            </a:r>
            <a:endParaRPr lang="en-US" sz="2600" dirty="0"/>
          </a:p>
          <a:p>
            <a:pPr marL="0" indent="0" algn="ctr">
              <a:buFont typeface="Arial" panose="020B0604020202020204" pitchFamily="34" charset="0"/>
              <a:buNone/>
            </a:pPr>
            <a:r>
              <a:rPr lang="en-US" sz="2800" b="1" dirty="0">
                <a:latin typeface="+mn-lt"/>
              </a:rPr>
              <a:t>Email:</a:t>
            </a:r>
          </a:p>
          <a:p>
            <a:pPr marL="0" indent="0" algn="ctr">
              <a:buFont typeface="Arial" panose="020B0604020202020204" pitchFamily="34" charset="0"/>
              <a:buNone/>
            </a:pPr>
            <a:r>
              <a:rPr lang="en-US" sz="2800" dirty="0">
                <a:latin typeface="+mn-lt"/>
              </a:rPr>
              <a:t>Title I, Part A - </a:t>
            </a:r>
            <a:r>
              <a:rPr lang="en-US" sz="2800" u="sng" dirty="0">
                <a:solidFill>
                  <a:srgbClr val="0000FF"/>
                </a:solidFill>
                <a:latin typeface="+mn-lt"/>
                <a:hlinkClick r:id="rId5"/>
              </a:rPr>
              <a:t>titleone@doe.nj.gov</a:t>
            </a:r>
            <a:r>
              <a:rPr lang="en-US" sz="2800" dirty="0">
                <a:latin typeface="+mn-lt"/>
              </a:rPr>
              <a:t> </a:t>
            </a:r>
            <a:endParaRPr lang="en-US" dirty="0"/>
          </a:p>
        </p:txBody>
      </p:sp>
      <p:sp>
        <p:nvSpPr>
          <p:cNvPr id="10" name="TextBox 9">
            <a:extLst>
              <a:ext uri="{FF2B5EF4-FFF2-40B4-BE49-F238E27FC236}">
                <a16:creationId xmlns:a16="http://schemas.microsoft.com/office/drawing/2014/main" id="{361D82BF-12EF-6BF9-FE80-F4123C163B5B}"/>
              </a:ext>
            </a:extLst>
          </p:cNvPr>
          <p:cNvSpPr txBox="1"/>
          <p:nvPr/>
        </p:nvSpPr>
        <p:spPr>
          <a:xfrm>
            <a:off x="9452189" y="3781852"/>
            <a:ext cx="2405743" cy="4001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B34519"/>
                </a:solidFill>
                <a:effectLst/>
                <a:uLnTx/>
                <a:uFillTx/>
                <a:latin typeface="Palatino Linotype"/>
                <a:ea typeface="+mn-ea"/>
                <a:cs typeface="+mn-cs"/>
              </a:rPr>
              <a:t>Follow Us!</a:t>
            </a:r>
          </a:p>
        </p:txBody>
      </p:sp>
      <p:pic>
        <p:nvPicPr>
          <p:cNvPr id="14" name="Picture 13" descr="Facebook icon">
            <a:extLst>
              <a:ext uri="{FF2B5EF4-FFF2-40B4-BE49-F238E27FC236}">
                <a16:creationId xmlns:a16="http://schemas.microsoft.com/office/drawing/2014/main" id="{F96AF058-8932-4931-A037-EAC4661957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6241" y="4239660"/>
            <a:ext cx="533333" cy="533333"/>
          </a:xfrm>
          <a:prstGeom prst="rect">
            <a:avLst/>
          </a:prstGeom>
        </p:spPr>
      </p:pic>
      <p:sp>
        <p:nvSpPr>
          <p:cNvPr id="7" name="TextBox 6">
            <a:extLst>
              <a:ext uri="{FF2B5EF4-FFF2-40B4-BE49-F238E27FC236}">
                <a16:creationId xmlns:a16="http://schemas.microsoft.com/office/drawing/2014/main" id="{B3A8820B-AAC9-F7D3-30FC-2213AC96AAD7}"/>
              </a:ext>
            </a:extLst>
          </p:cNvPr>
          <p:cNvSpPr txBox="1"/>
          <p:nvPr/>
        </p:nvSpPr>
        <p:spPr>
          <a:xfrm>
            <a:off x="9479573" y="4474464"/>
            <a:ext cx="1993099" cy="307777"/>
          </a:xfrm>
          <a:prstGeom prst="rect">
            <a:avLst/>
          </a:prstGeom>
          <a:noFill/>
        </p:spPr>
        <p:txBody>
          <a:bodyPr wrap="square" rtlCol="0">
            <a:spAutoFit/>
          </a:bodyPr>
          <a:lstStyle/>
          <a:p>
            <a:r>
              <a:rPr lang="en-US" sz="1400" dirty="0">
                <a:hlinkClick r:id="rId7"/>
              </a:rPr>
              <a:t>Facebook: @njdeptofed</a:t>
            </a:r>
            <a:endParaRPr lang="en-US" sz="1400" dirty="0"/>
          </a:p>
        </p:txBody>
      </p:sp>
      <p:pic>
        <p:nvPicPr>
          <p:cNvPr id="16" name="Picture 15" descr="Twitter icon">
            <a:extLst>
              <a:ext uri="{FF2B5EF4-FFF2-40B4-BE49-F238E27FC236}">
                <a16:creationId xmlns:a16="http://schemas.microsoft.com/office/drawing/2014/main" id="{E172FCDA-004A-4008-B8E4-C18EBE2BA4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39155" y="4807405"/>
            <a:ext cx="533333" cy="533333"/>
          </a:xfrm>
          <a:prstGeom prst="rect">
            <a:avLst/>
          </a:prstGeom>
        </p:spPr>
      </p:pic>
      <p:sp>
        <p:nvSpPr>
          <p:cNvPr id="8" name="TextBox 7">
            <a:extLst>
              <a:ext uri="{FF2B5EF4-FFF2-40B4-BE49-F238E27FC236}">
                <a16:creationId xmlns:a16="http://schemas.microsoft.com/office/drawing/2014/main" id="{0F8823A1-D636-5BE2-6B29-E6D1C3D54A73}"/>
              </a:ext>
            </a:extLst>
          </p:cNvPr>
          <p:cNvSpPr txBox="1"/>
          <p:nvPr/>
        </p:nvSpPr>
        <p:spPr>
          <a:xfrm>
            <a:off x="9473477" y="4996385"/>
            <a:ext cx="2434381"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hlinkClick r:id="rId9"/>
              </a:rPr>
              <a:t>Twitter: @NewJerseyDOE</a:t>
            </a:r>
            <a:endParaRPr lang="en-US" sz="1400" dirty="0"/>
          </a:p>
        </p:txBody>
      </p:sp>
      <p:pic>
        <p:nvPicPr>
          <p:cNvPr id="22" name="Picture 21" descr="Instagram icon">
            <a:extLst>
              <a:ext uri="{FF2B5EF4-FFF2-40B4-BE49-F238E27FC236}">
                <a16:creationId xmlns:a16="http://schemas.microsoft.com/office/drawing/2014/main" id="{5756D431-A4FC-45E1-9436-C318F893A8C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98365" y="5390542"/>
            <a:ext cx="453824" cy="453824"/>
          </a:xfrm>
          <a:prstGeom prst="rect">
            <a:avLst/>
          </a:prstGeom>
        </p:spPr>
      </p:pic>
      <p:sp>
        <p:nvSpPr>
          <p:cNvPr id="9" name="TextBox 8">
            <a:extLst>
              <a:ext uri="{FF2B5EF4-FFF2-40B4-BE49-F238E27FC236}">
                <a16:creationId xmlns:a16="http://schemas.microsoft.com/office/drawing/2014/main" id="{E1276EEA-91C9-197D-367F-A953F30EE25A}"/>
              </a:ext>
            </a:extLst>
          </p:cNvPr>
          <p:cNvSpPr txBox="1"/>
          <p:nvPr/>
        </p:nvSpPr>
        <p:spPr>
          <a:xfrm>
            <a:off x="9482573" y="5515256"/>
            <a:ext cx="2434381" cy="307777"/>
          </a:xfrm>
          <a:prstGeom prst="rect">
            <a:avLst/>
          </a:prstGeom>
          <a:noFill/>
        </p:spPr>
        <p:txBody>
          <a:bodyPr wrap="square" rtlCol="0">
            <a:spAutoFit/>
          </a:bodyPr>
          <a:lstStyle/>
          <a:p>
            <a:pPr defTabSz="685800">
              <a:defRPr/>
            </a:pPr>
            <a:r>
              <a:rPr lang="en-US" sz="1400" dirty="0">
                <a:hlinkClick r:id="rId11"/>
              </a:rPr>
              <a:t>Instagram:@</a:t>
            </a:r>
            <a:r>
              <a:rPr lang="en-US" sz="1400" dirty="0" err="1">
                <a:hlinkClick r:id="rId11"/>
              </a:rPr>
              <a:t>NewJerseyDoe</a:t>
            </a:r>
            <a:endParaRPr lang="en-US" sz="1400" dirty="0"/>
          </a:p>
        </p:txBody>
      </p:sp>
      <p:sp>
        <p:nvSpPr>
          <p:cNvPr id="4" name="Slide Number Placeholder 3"/>
          <p:cNvSpPr>
            <a:spLocks noGrp="1"/>
          </p:cNvSpPr>
          <p:nvPr>
            <p:ph type="sldNum" sz="quarter" idx="12"/>
          </p:nvPr>
        </p:nvSpPr>
        <p:spPr/>
        <p:txBody>
          <a:bodyPr/>
          <a:lstStyle/>
          <a:p>
            <a:fld id="{78C924E4-27BB-4241-B10A-A37B9DB4B77C}" type="slidenum">
              <a:rPr lang="en-US" dirty="0" smtClean="0"/>
              <a:pPr/>
              <a:t>42</a:t>
            </a:fld>
            <a:endParaRPr lang="en-US"/>
          </a:p>
        </p:txBody>
      </p:sp>
    </p:spTree>
    <p:extLst>
      <p:ext uri="{BB962C8B-B14F-4D97-AF65-F5344CB8AC3E}">
        <p14:creationId xmlns:p14="http://schemas.microsoft.com/office/powerpoint/2010/main" val="5642134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F17E-1207-43E4-A01B-F5BF1BD679CD}"/>
              </a:ext>
            </a:extLst>
          </p:cNvPr>
          <p:cNvSpPr>
            <a:spLocks noGrp="1"/>
          </p:cNvSpPr>
          <p:nvPr>
            <p:ph type="title"/>
          </p:nvPr>
        </p:nvSpPr>
        <p:spPr>
          <a:xfrm>
            <a:off x="0" y="2065806"/>
            <a:ext cx="12192000" cy="3130447"/>
          </a:xfrm>
        </p:spPr>
        <p:txBody>
          <a:bodyPr>
            <a:normAutofit/>
          </a:bodyPr>
          <a:lstStyle/>
          <a:p>
            <a:r>
              <a:rPr lang="en-US" dirty="0"/>
              <a:t>ARP-HCY I / M.O.E.S.C</a:t>
            </a:r>
            <a:br>
              <a:rPr lang="en-US" dirty="0"/>
            </a:br>
            <a:br>
              <a:rPr lang="en-US" dirty="0"/>
            </a:br>
            <a:r>
              <a:rPr lang="en-US" dirty="0"/>
              <a:t>Mr. Alan Ferraro, Region III Director</a:t>
            </a:r>
            <a:br>
              <a:rPr lang="en-US" dirty="0"/>
            </a:br>
            <a:r>
              <a:rPr lang="en-US" dirty="0"/>
              <a:t>McKinney-Vento Homeless Services &amp;Training</a:t>
            </a:r>
            <a:endParaRPr lang="en-US" sz="4000" b="1" dirty="0"/>
          </a:p>
        </p:txBody>
      </p:sp>
    </p:spTree>
    <p:extLst>
      <p:ext uri="{BB962C8B-B14F-4D97-AF65-F5344CB8AC3E}">
        <p14:creationId xmlns:p14="http://schemas.microsoft.com/office/powerpoint/2010/main" val="2427559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791C3-4CFB-4EB8-A0BA-4B8666F2B059}"/>
              </a:ext>
            </a:extLst>
          </p:cNvPr>
          <p:cNvSpPr>
            <a:spLocks noGrp="1"/>
          </p:cNvSpPr>
          <p:nvPr>
            <p:ph type="title"/>
          </p:nvPr>
        </p:nvSpPr>
        <p:spPr>
          <a:xfrm>
            <a:off x="1217086" y="715617"/>
            <a:ext cx="10096959" cy="221863"/>
          </a:xfrm>
        </p:spPr>
        <p:txBody>
          <a:bodyPr/>
          <a:lstStyle/>
          <a:p>
            <a:pPr algn="ctr"/>
            <a:br>
              <a:rPr lang="en-US" sz="3200" dirty="0"/>
            </a:br>
            <a:r>
              <a:rPr lang="en-US" sz="3200" dirty="0"/>
              <a:t>ARP-HCY I / M.O.E.S.C. ~ Region III (1 of 7) </a:t>
            </a:r>
            <a:br>
              <a:rPr lang="en-US" sz="3200" dirty="0"/>
            </a:br>
            <a:r>
              <a:rPr lang="en-US" sz="3200" dirty="0"/>
              <a:t>	</a:t>
            </a:r>
            <a:br>
              <a:rPr lang="en-US" sz="2000" dirty="0"/>
            </a:br>
            <a:br>
              <a:rPr lang="en-US" sz="2000" dirty="0"/>
            </a:br>
            <a:r>
              <a:rPr lang="en-US" sz="2000" dirty="0"/>
              <a:t> </a:t>
            </a:r>
          </a:p>
        </p:txBody>
      </p:sp>
      <p:sp>
        <p:nvSpPr>
          <p:cNvPr id="4" name="Content Placeholder 3">
            <a:extLst>
              <a:ext uri="{FF2B5EF4-FFF2-40B4-BE49-F238E27FC236}">
                <a16:creationId xmlns:a16="http://schemas.microsoft.com/office/drawing/2014/main" id="{272F3B77-F431-426B-92F2-7364CD61831B}"/>
              </a:ext>
            </a:extLst>
          </p:cNvPr>
          <p:cNvSpPr>
            <a:spLocks noGrp="1"/>
          </p:cNvSpPr>
          <p:nvPr>
            <p:ph idx="1"/>
          </p:nvPr>
        </p:nvSpPr>
        <p:spPr>
          <a:xfrm>
            <a:off x="146292" y="1232452"/>
            <a:ext cx="11890272" cy="2425149"/>
          </a:xfrm>
        </p:spPr>
        <p:txBody>
          <a:bodyPr/>
          <a:lstStyle/>
          <a:p>
            <a:pPr marL="0" indent="0">
              <a:buNone/>
            </a:pPr>
            <a:r>
              <a:rPr lang="en-US" sz="3200" b="1" u="sng" dirty="0"/>
              <a:t>McKinney Vento History </a:t>
            </a:r>
          </a:p>
          <a:p>
            <a:r>
              <a:rPr lang="en-US" dirty="0"/>
              <a:t>Stewart B. McKinney Act 1987</a:t>
            </a:r>
          </a:p>
          <a:p>
            <a:r>
              <a:rPr lang="en-US" dirty="0"/>
              <a:t>Every Student Succeeds Act 2015</a:t>
            </a:r>
          </a:p>
          <a:p>
            <a:r>
              <a:rPr lang="en-US" dirty="0"/>
              <a:t>McKinney Vento Amendments 2016</a:t>
            </a:r>
          </a:p>
          <a:p>
            <a:r>
              <a:rPr lang="en-US" dirty="0"/>
              <a:t>ARP-HCY I 2022</a:t>
            </a:r>
          </a:p>
        </p:txBody>
      </p:sp>
      <p:sp>
        <p:nvSpPr>
          <p:cNvPr id="5" name="Content Placeholder 4">
            <a:extLst>
              <a:ext uri="{FF2B5EF4-FFF2-40B4-BE49-F238E27FC236}">
                <a16:creationId xmlns:a16="http://schemas.microsoft.com/office/drawing/2014/main" id="{815A490C-402C-4693-B658-A337927BA205}"/>
              </a:ext>
            </a:extLst>
          </p:cNvPr>
          <p:cNvSpPr>
            <a:spLocks noGrp="1"/>
          </p:cNvSpPr>
          <p:nvPr>
            <p:ph idx="13"/>
          </p:nvPr>
        </p:nvSpPr>
        <p:spPr/>
        <p:txBody>
          <a:bodyPr/>
          <a:lstStyle/>
          <a:p>
            <a:endParaRPr lang="en-US" dirty="0"/>
          </a:p>
          <a:p>
            <a:r>
              <a:rPr lang="en-US" sz="3200" b="1" u="sng" dirty="0"/>
              <a:t>Networking to Collaboration</a:t>
            </a:r>
          </a:p>
        </p:txBody>
      </p:sp>
      <p:sp>
        <p:nvSpPr>
          <p:cNvPr id="3" name="Slide Number Placeholder 2">
            <a:extLst>
              <a:ext uri="{FF2B5EF4-FFF2-40B4-BE49-F238E27FC236}">
                <a16:creationId xmlns:a16="http://schemas.microsoft.com/office/drawing/2014/main" id="{59138FC5-6D72-475D-B1A3-768A4F614DBF}"/>
              </a:ext>
            </a:extLst>
          </p:cNvPr>
          <p:cNvSpPr>
            <a:spLocks noGrp="1"/>
          </p:cNvSpPr>
          <p:nvPr>
            <p:ph type="sldNum" sz="quarter" idx="12"/>
          </p:nvPr>
        </p:nvSpPr>
        <p:spPr/>
        <p:txBody>
          <a:bodyPr/>
          <a:lstStyle/>
          <a:p>
            <a:fld id="{063B872D-3AE9-4542-A461-B751CD6BB84C}" type="slidenum">
              <a:rPr lang="en-US" smtClean="0"/>
              <a:t>44</a:t>
            </a:fld>
            <a:endParaRPr lang="en-US" dirty="0"/>
          </a:p>
        </p:txBody>
      </p:sp>
    </p:spTree>
    <p:extLst>
      <p:ext uri="{BB962C8B-B14F-4D97-AF65-F5344CB8AC3E}">
        <p14:creationId xmlns:p14="http://schemas.microsoft.com/office/powerpoint/2010/main" val="1897245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87C6-13A1-43DE-B7F5-A36E082597E5}"/>
              </a:ext>
            </a:extLst>
          </p:cNvPr>
          <p:cNvSpPr>
            <a:spLocks noGrp="1"/>
          </p:cNvSpPr>
          <p:nvPr>
            <p:ph type="title"/>
          </p:nvPr>
        </p:nvSpPr>
        <p:spPr/>
        <p:txBody>
          <a:bodyPr/>
          <a:lstStyle/>
          <a:p>
            <a:pPr algn="ctr"/>
            <a:r>
              <a:rPr lang="en-US" dirty="0"/>
              <a:t>ARP-HCY I / M.O.E.S.C. ~ Region III (2 of 7)</a:t>
            </a:r>
          </a:p>
        </p:txBody>
      </p:sp>
      <p:sp>
        <p:nvSpPr>
          <p:cNvPr id="3" name="Content Placeholder 2">
            <a:extLst>
              <a:ext uri="{FF2B5EF4-FFF2-40B4-BE49-F238E27FC236}">
                <a16:creationId xmlns:a16="http://schemas.microsoft.com/office/drawing/2014/main" id="{BB7E9AC0-6D8D-4629-95E1-F1AC7D2E68B0}"/>
              </a:ext>
            </a:extLst>
          </p:cNvPr>
          <p:cNvSpPr>
            <a:spLocks noGrp="1"/>
          </p:cNvSpPr>
          <p:nvPr>
            <p:ph idx="1"/>
          </p:nvPr>
        </p:nvSpPr>
        <p:spPr>
          <a:xfrm>
            <a:off x="146292" y="1430627"/>
            <a:ext cx="11890272" cy="2478764"/>
          </a:xfrm>
        </p:spPr>
        <p:txBody>
          <a:bodyPr/>
          <a:lstStyle/>
          <a:p>
            <a:pPr marL="0" indent="0">
              <a:buNone/>
            </a:pPr>
            <a:r>
              <a:rPr lang="en-US" sz="3200" b="1" u="sng" dirty="0"/>
              <a:t>Strategic Plan </a:t>
            </a:r>
          </a:p>
          <a:p>
            <a:r>
              <a:rPr lang="en-US" dirty="0"/>
              <a:t>Monarch Housing Associates</a:t>
            </a:r>
          </a:p>
          <a:p>
            <a:r>
              <a:rPr lang="en-US" dirty="0"/>
              <a:t>Rutgers University/Bloustein School of Planning and Public Policy</a:t>
            </a:r>
          </a:p>
          <a:p>
            <a:endParaRPr lang="en-US" dirty="0"/>
          </a:p>
        </p:txBody>
      </p:sp>
      <p:sp>
        <p:nvSpPr>
          <p:cNvPr id="4" name="Content Placeholder 3">
            <a:extLst>
              <a:ext uri="{FF2B5EF4-FFF2-40B4-BE49-F238E27FC236}">
                <a16:creationId xmlns:a16="http://schemas.microsoft.com/office/drawing/2014/main" id="{5DF34A89-15A7-451D-B268-3D53DB9A80F6}"/>
              </a:ext>
            </a:extLst>
          </p:cNvPr>
          <p:cNvSpPr>
            <a:spLocks noGrp="1"/>
          </p:cNvSpPr>
          <p:nvPr>
            <p:ph idx="13"/>
          </p:nvPr>
        </p:nvSpPr>
        <p:spPr>
          <a:xfrm>
            <a:off x="155436" y="3429000"/>
            <a:ext cx="11890272" cy="1998373"/>
          </a:xfrm>
        </p:spPr>
        <p:txBody>
          <a:bodyPr/>
          <a:lstStyle/>
          <a:p>
            <a:pPr lvl="1"/>
            <a:r>
              <a:rPr lang="en-US" dirty="0"/>
              <a:t>Identification-Homeless Students</a:t>
            </a:r>
          </a:p>
          <a:p>
            <a:pPr lvl="1"/>
            <a:r>
              <a:rPr lang="en-US" dirty="0"/>
              <a:t>School District/Region Data Development</a:t>
            </a:r>
          </a:p>
        </p:txBody>
      </p:sp>
      <p:sp>
        <p:nvSpPr>
          <p:cNvPr id="5" name="Slide Number Placeholder 4">
            <a:extLst>
              <a:ext uri="{FF2B5EF4-FFF2-40B4-BE49-F238E27FC236}">
                <a16:creationId xmlns:a16="http://schemas.microsoft.com/office/drawing/2014/main" id="{1573C134-AA98-4337-B7E7-2575726202A4}"/>
              </a:ext>
            </a:extLst>
          </p:cNvPr>
          <p:cNvSpPr>
            <a:spLocks noGrp="1"/>
          </p:cNvSpPr>
          <p:nvPr>
            <p:ph type="sldNum" sz="quarter" idx="12"/>
          </p:nvPr>
        </p:nvSpPr>
        <p:spPr/>
        <p:txBody>
          <a:bodyPr/>
          <a:lstStyle/>
          <a:p>
            <a:fld id="{A3D1C70C-36A2-44FC-A083-98959550CFF4}" type="slidenum">
              <a:rPr lang="en-US" smtClean="0"/>
              <a:t>45</a:t>
            </a:fld>
            <a:endParaRPr lang="en-US" dirty="0"/>
          </a:p>
        </p:txBody>
      </p:sp>
    </p:spTree>
    <p:extLst>
      <p:ext uri="{BB962C8B-B14F-4D97-AF65-F5344CB8AC3E}">
        <p14:creationId xmlns:p14="http://schemas.microsoft.com/office/powerpoint/2010/main" val="1845632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C6B3-D565-4B64-8024-D41B84FCE4EA}"/>
              </a:ext>
            </a:extLst>
          </p:cNvPr>
          <p:cNvSpPr>
            <a:spLocks noGrp="1"/>
          </p:cNvSpPr>
          <p:nvPr>
            <p:ph type="title"/>
          </p:nvPr>
        </p:nvSpPr>
        <p:spPr>
          <a:xfrm>
            <a:off x="1256842" y="366706"/>
            <a:ext cx="10096959" cy="747579"/>
          </a:xfrm>
        </p:spPr>
        <p:txBody>
          <a:bodyPr/>
          <a:lstStyle/>
          <a:p>
            <a:pPr algn="ctr"/>
            <a:r>
              <a:rPr lang="en-US" dirty="0"/>
              <a:t>ARP-HCY I / M.O.E.S.C. ~ Region III (3 of 7)</a:t>
            </a:r>
            <a:endParaRPr lang="en-US" b="0" u="sng" dirty="0"/>
          </a:p>
        </p:txBody>
      </p:sp>
      <p:sp>
        <p:nvSpPr>
          <p:cNvPr id="3" name="Content Placeholder 2">
            <a:extLst>
              <a:ext uri="{FF2B5EF4-FFF2-40B4-BE49-F238E27FC236}">
                <a16:creationId xmlns:a16="http://schemas.microsoft.com/office/drawing/2014/main" id="{00E42284-B24E-473B-AF27-EDE2E847A761}"/>
              </a:ext>
            </a:extLst>
          </p:cNvPr>
          <p:cNvSpPr>
            <a:spLocks noGrp="1"/>
          </p:cNvSpPr>
          <p:nvPr>
            <p:ph idx="1"/>
          </p:nvPr>
        </p:nvSpPr>
        <p:spPr/>
        <p:txBody>
          <a:bodyPr/>
          <a:lstStyle/>
          <a:p>
            <a:pPr marL="0" indent="0">
              <a:buNone/>
            </a:pPr>
            <a:r>
              <a:rPr lang="en-US" b="1" u="sng" dirty="0"/>
              <a:t>Community Based Organizations</a:t>
            </a:r>
          </a:p>
          <a:p>
            <a:r>
              <a:rPr lang="en-US" b="1" u="sng" dirty="0"/>
              <a:t>Collaboration Linkages</a:t>
            </a:r>
          </a:p>
          <a:p>
            <a:pPr lvl="1"/>
            <a:r>
              <a:rPr lang="en-US" dirty="0"/>
              <a:t>Existing Agency Service</a:t>
            </a:r>
          </a:p>
          <a:p>
            <a:pPr lvl="2"/>
            <a:r>
              <a:rPr lang="en-US" sz="2000" dirty="0"/>
              <a:t>Social Service</a:t>
            </a:r>
          </a:p>
          <a:p>
            <a:pPr lvl="2"/>
            <a:r>
              <a:rPr lang="en-US" sz="2000" dirty="0"/>
              <a:t>Education </a:t>
            </a:r>
            <a:r>
              <a:rPr lang="en-US" dirty="0"/>
              <a:t>	</a:t>
            </a:r>
          </a:p>
          <a:p>
            <a:pPr lvl="2"/>
            <a:r>
              <a:rPr lang="en-US" sz="2000" dirty="0"/>
              <a:t>Housing </a:t>
            </a:r>
          </a:p>
        </p:txBody>
      </p:sp>
      <p:sp>
        <p:nvSpPr>
          <p:cNvPr id="4" name="Content Placeholder 3">
            <a:extLst>
              <a:ext uri="{FF2B5EF4-FFF2-40B4-BE49-F238E27FC236}">
                <a16:creationId xmlns:a16="http://schemas.microsoft.com/office/drawing/2014/main" id="{D92F3F4A-66E4-4CF5-9328-A677244BA60E}"/>
              </a:ext>
            </a:extLst>
          </p:cNvPr>
          <p:cNvSpPr>
            <a:spLocks noGrp="1"/>
          </p:cNvSpPr>
          <p:nvPr>
            <p:ph idx="13"/>
          </p:nvPr>
        </p:nvSpPr>
        <p:spPr>
          <a:xfrm>
            <a:off x="155436" y="5764696"/>
            <a:ext cx="11890272" cy="197530"/>
          </a:xfrm>
        </p:spPr>
        <p:txBody>
          <a:bodyPr/>
          <a:lstStyle/>
          <a:p>
            <a:endParaRPr lang="en-US" dirty="0"/>
          </a:p>
        </p:txBody>
      </p:sp>
      <p:sp>
        <p:nvSpPr>
          <p:cNvPr id="5" name="Slide Number Placeholder 4">
            <a:extLst>
              <a:ext uri="{FF2B5EF4-FFF2-40B4-BE49-F238E27FC236}">
                <a16:creationId xmlns:a16="http://schemas.microsoft.com/office/drawing/2014/main" id="{5DA84D0D-E021-4A79-9BDD-165E5060707F}"/>
              </a:ext>
            </a:extLst>
          </p:cNvPr>
          <p:cNvSpPr>
            <a:spLocks noGrp="1"/>
          </p:cNvSpPr>
          <p:nvPr>
            <p:ph type="sldNum" sz="quarter" idx="12"/>
          </p:nvPr>
        </p:nvSpPr>
        <p:spPr/>
        <p:txBody>
          <a:bodyPr/>
          <a:lstStyle/>
          <a:p>
            <a:fld id="{A3D1C70C-36A2-44FC-A083-98959550CFF4}" type="slidenum">
              <a:rPr lang="en-US" smtClean="0"/>
              <a:t>46</a:t>
            </a:fld>
            <a:endParaRPr lang="en-US" dirty="0"/>
          </a:p>
        </p:txBody>
      </p:sp>
    </p:spTree>
    <p:extLst>
      <p:ext uri="{BB962C8B-B14F-4D97-AF65-F5344CB8AC3E}">
        <p14:creationId xmlns:p14="http://schemas.microsoft.com/office/powerpoint/2010/main" val="23729617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1F86C-E461-45D4-8E79-CC05D516B01F}"/>
              </a:ext>
            </a:extLst>
          </p:cNvPr>
          <p:cNvSpPr>
            <a:spLocks noGrp="1"/>
          </p:cNvSpPr>
          <p:nvPr>
            <p:ph type="title"/>
          </p:nvPr>
        </p:nvSpPr>
        <p:spPr/>
        <p:txBody>
          <a:bodyPr/>
          <a:lstStyle/>
          <a:p>
            <a:pPr algn="ctr"/>
            <a:r>
              <a:rPr lang="en-US" dirty="0"/>
              <a:t>ARP-HCY I / M.O.E.S.C. ~ Region III (4 of 7)</a:t>
            </a:r>
          </a:p>
        </p:txBody>
      </p:sp>
      <p:sp>
        <p:nvSpPr>
          <p:cNvPr id="3" name="Content Placeholder 2">
            <a:extLst>
              <a:ext uri="{FF2B5EF4-FFF2-40B4-BE49-F238E27FC236}">
                <a16:creationId xmlns:a16="http://schemas.microsoft.com/office/drawing/2014/main" id="{13D3E6B8-5A45-4085-8431-73990BE6FA2E}"/>
              </a:ext>
            </a:extLst>
          </p:cNvPr>
          <p:cNvSpPr>
            <a:spLocks noGrp="1"/>
          </p:cNvSpPr>
          <p:nvPr>
            <p:ph idx="1"/>
          </p:nvPr>
        </p:nvSpPr>
        <p:spPr>
          <a:xfrm>
            <a:off x="146292" y="1430626"/>
            <a:ext cx="11890272" cy="4201547"/>
          </a:xfrm>
        </p:spPr>
        <p:txBody>
          <a:bodyPr/>
          <a:lstStyle/>
          <a:p>
            <a:pPr marL="0" indent="0">
              <a:buNone/>
            </a:pPr>
            <a:r>
              <a:rPr lang="en-US" b="1" u="sng" dirty="0"/>
              <a:t>School District Collaboration Facilitators</a:t>
            </a:r>
          </a:p>
          <a:p>
            <a:r>
              <a:rPr lang="en-US" b="1" u="sng" dirty="0"/>
              <a:t>Manager-Housing </a:t>
            </a:r>
          </a:p>
          <a:p>
            <a:pPr lvl="1"/>
            <a:r>
              <a:rPr lang="en-US" dirty="0"/>
              <a:t>Coordinated Entry Housing Agency</a:t>
            </a:r>
          </a:p>
          <a:p>
            <a:r>
              <a:rPr lang="en-US" b="1" u="sng" dirty="0"/>
              <a:t>Navigator-Social Service</a:t>
            </a:r>
          </a:p>
        </p:txBody>
      </p:sp>
      <p:sp>
        <p:nvSpPr>
          <p:cNvPr id="4" name="Content Placeholder 3">
            <a:extLst>
              <a:ext uri="{FF2B5EF4-FFF2-40B4-BE49-F238E27FC236}">
                <a16:creationId xmlns:a16="http://schemas.microsoft.com/office/drawing/2014/main" id="{AC76C0C5-15E3-4807-9785-3B624BB21FF9}"/>
              </a:ext>
            </a:extLst>
          </p:cNvPr>
          <p:cNvSpPr>
            <a:spLocks noGrp="1"/>
          </p:cNvSpPr>
          <p:nvPr>
            <p:ph idx="13"/>
          </p:nvPr>
        </p:nvSpPr>
        <p:spPr>
          <a:xfrm>
            <a:off x="155436" y="3709348"/>
            <a:ext cx="11890272" cy="2226974"/>
          </a:xfrm>
        </p:spPr>
        <p:txBody>
          <a:bodyPr/>
          <a:lstStyle/>
          <a:p>
            <a:pPr lvl="1"/>
            <a:r>
              <a:rPr lang="en-US" dirty="0"/>
              <a:t>Care Management Organization</a:t>
            </a:r>
          </a:p>
          <a:p>
            <a:pPr marL="342900" lvl="1" indent="0">
              <a:buNone/>
            </a:pPr>
            <a:endParaRPr lang="en-US" dirty="0"/>
          </a:p>
        </p:txBody>
      </p:sp>
      <p:sp>
        <p:nvSpPr>
          <p:cNvPr id="5" name="Slide Number Placeholder 4">
            <a:extLst>
              <a:ext uri="{FF2B5EF4-FFF2-40B4-BE49-F238E27FC236}">
                <a16:creationId xmlns:a16="http://schemas.microsoft.com/office/drawing/2014/main" id="{B1DEA60C-46BD-4DD3-8EEE-BC753CCB501D}"/>
              </a:ext>
            </a:extLst>
          </p:cNvPr>
          <p:cNvSpPr>
            <a:spLocks noGrp="1"/>
          </p:cNvSpPr>
          <p:nvPr>
            <p:ph type="sldNum" sz="quarter" idx="12"/>
          </p:nvPr>
        </p:nvSpPr>
        <p:spPr/>
        <p:txBody>
          <a:bodyPr/>
          <a:lstStyle/>
          <a:p>
            <a:fld id="{A3D1C70C-36A2-44FC-A083-98959550CFF4}" type="slidenum">
              <a:rPr lang="en-US" smtClean="0"/>
              <a:t>47</a:t>
            </a:fld>
            <a:endParaRPr lang="en-US" dirty="0"/>
          </a:p>
        </p:txBody>
      </p:sp>
    </p:spTree>
    <p:extLst>
      <p:ext uri="{BB962C8B-B14F-4D97-AF65-F5344CB8AC3E}">
        <p14:creationId xmlns:p14="http://schemas.microsoft.com/office/powerpoint/2010/main" val="22569570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F9628-C8E7-45C9-85E5-AE718134E335}"/>
              </a:ext>
            </a:extLst>
          </p:cNvPr>
          <p:cNvSpPr>
            <a:spLocks noGrp="1"/>
          </p:cNvSpPr>
          <p:nvPr>
            <p:ph type="title"/>
          </p:nvPr>
        </p:nvSpPr>
        <p:spPr/>
        <p:txBody>
          <a:bodyPr/>
          <a:lstStyle/>
          <a:p>
            <a:pPr algn="ctr"/>
            <a:r>
              <a:rPr lang="en-US" dirty="0"/>
              <a:t>ARP-HCY I / M.O.E.S.C. ~ Region III (5 of 7)</a:t>
            </a:r>
          </a:p>
        </p:txBody>
      </p:sp>
      <p:sp>
        <p:nvSpPr>
          <p:cNvPr id="3" name="Content Placeholder 2">
            <a:extLst>
              <a:ext uri="{FF2B5EF4-FFF2-40B4-BE49-F238E27FC236}">
                <a16:creationId xmlns:a16="http://schemas.microsoft.com/office/drawing/2014/main" id="{48968337-40B8-441D-A290-A925BD7FA32B}"/>
              </a:ext>
            </a:extLst>
          </p:cNvPr>
          <p:cNvSpPr>
            <a:spLocks noGrp="1"/>
          </p:cNvSpPr>
          <p:nvPr>
            <p:ph idx="1"/>
          </p:nvPr>
        </p:nvSpPr>
        <p:spPr>
          <a:xfrm>
            <a:off x="146292" y="1430627"/>
            <a:ext cx="11890272" cy="2757060"/>
          </a:xfrm>
        </p:spPr>
        <p:txBody>
          <a:bodyPr/>
          <a:lstStyle/>
          <a:p>
            <a:pPr marL="0" indent="0">
              <a:buNone/>
            </a:pPr>
            <a:r>
              <a:rPr lang="en-US" b="1" u="sng" dirty="0"/>
              <a:t>School District Homeless Liaison-Family Housing Assistance</a:t>
            </a:r>
          </a:p>
          <a:p>
            <a:pPr marL="0" indent="0">
              <a:buNone/>
            </a:pPr>
            <a:r>
              <a:rPr lang="en-US" b="1" u="sng" dirty="0"/>
              <a:t>Manager – Housing</a:t>
            </a:r>
          </a:p>
          <a:p>
            <a:pPr lvl="1"/>
            <a:r>
              <a:rPr lang="en-US" dirty="0"/>
              <a:t>Coordinated Entry Housing Agency </a:t>
            </a:r>
          </a:p>
          <a:p>
            <a:pPr lvl="1"/>
            <a:r>
              <a:rPr lang="en-US" dirty="0"/>
              <a:t>State/County Housing Agencies</a:t>
            </a:r>
          </a:p>
          <a:p>
            <a:pPr lvl="1"/>
            <a:endParaRPr lang="en-US" dirty="0"/>
          </a:p>
        </p:txBody>
      </p:sp>
      <p:sp>
        <p:nvSpPr>
          <p:cNvPr id="4" name="Content Placeholder 3">
            <a:extLst>
              <a:ext uri="{FF2B5EF4-FFF2-40B4-BE49-F238E27FC236}">
                <a16:creationId xmlns:a16="http://schemas.microsoft.com/office/drawing/2014/main" id="{548442B1-7367-449D-9781-F74D5246BE1D}"/>
              </a:ext>
            </a:extLst>
          </p:cNvPr>
          <p:cNvSpPr>
            <a:spLocks noGrp="1"/>
          </p:cNvSpPr>
          <p:nvPr>
            <p:ph idx="13"/>
          </p:nvPr>
        </p:nvSpPr>
        <p:spPr/>
        <p:txBody>
          <a:bodyPr/>
          <a:lstStyle/>
          <a:p>
            <a:pPr lvl="1"/>
            <a:r>
              <a:rPr lang="en-US" dirty="0"/>
              <a:t>Private Housing Services</a:t>
            </a:r>
          </a:p>
        </p:txBody>
      </p:sp>
      <p:sp>
        <p:nvSpPr>
          <p:cNvPr id="5" name="Slide Number Placeholder 4">
            <a:extLst>
              <a:ext uri="{FF2B5EF4-FFF2-40B4-BE49-F238E27FC236}">
                <a16:creationId xmlns:a16="http://schemas.microsoft.com/office/drawing/2014/main" id="{6FF127B7-7009-4F52-96C2-1B9CD1E5056E}"/>
              </a:ext>
            </a:extLst>
          </p:cNvPr>
          <p:cNvSpPr>
            <a:spLocks noGrp="1"/>
          </p:cNvSpPr>
          <p:nvPr>
            <p:ph type="sldNum" sz="quarter" idx="12"/>
          </p:nvPr>
        </p:nvSpPr>
        <p:spPr/>
        <p:txBody>
          <a:bodyPr/>
          <a:lstStyle/>
          <a:p>
            <a:fld id="{A3D1C70C-36A2-44FC-A083-98959550CFF4}" type="slidenum">
              <a:rPr lang="en-US" smtClean="0"/>
              <a:t>48</a:t>
            </a:fld>
            <a:endParaRPr lang="en-US" dirty="0"/>
          </a:p>
        </p:txBody>
      </p:sp>
    </p:spTree>
    <p:extLst>
      <p:ext uri="{BB962C8B-B14F-4D97-AF65-F5344CB8AC3E}">
        <p14:creationId xmlns:p14="http://schemas.microsoft.com/office/powerpoint/2010/main" val="2569494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9950-696F-4516-BEDB-EB40A721B873}"/>
              </a:ext>
            </a:extLst>
          </p:cNvPr>
          <p:cNvSpPr>
            <a:spLocks noGrp="1"/>
          </p:cNvSpPr>
          <p:nvPr>
            <p:ph type="title"/>
          </p:nvPr>
        </p:nvSpPr>
        <p:spPr/>
        <p:txBody>
          <a:bodyPr/>
          <a:lstStyle/>
          <a:p>
            <a:pPr algn="ctr"/>
            <a:r>
              <a:rPr lang="en-US" dirty="0"/>
              <a:t>ARP-HCY I / M.O.E.S.C. ~ Region III (6 of 7)</a:t>
            </a:r>
          </a:p>
        </p:txBody>
      </p:sp>
      <p:sp>
        <p:nvSpPr>
          <p:cNvPr id="3" name="Content Placeholder 2">
            <a:extLst>
              <a:ext uri="{FF2B5EF4-FFF2-40B4-BE49-F238E27FC236}">
                <a16:creationId xmlns:a16="http://schemas.microsoft.com/office/drawing/2014/main" id="{AD206865-5FB4-4D29-992A-57EA02F32942}"/>
              </a:ext>
            </a:extLst>
          </p:cNvPr>
          <p:cNvSpPr>
            <a:spLocks noGrp="1"/>
          </p:cNvSpPr>
          <p:nvPr>
            <p:ph idx="1"/>
          </p:nvPr>
        </p:nvSpPr>
        <p:spPr/>
        <p:txBody>
          <a:bodyPr/>
          <a:lstStyle/>
          <a:p>
            <a:pPr marL="0" indent="0">
              <a:buNone/>
            </a:pPr>
            <a:r>
              <a:rPr lang="en-US" b="1" u="sng" dirty="0"/>
              <a:t>School District Homeless Liaison-Social Service Assistance</a:t>
            </a:r>
          </a:p>
          <a:p>
            <a:pPr marL="0" indent="0">
              <a:buNone/>
            </a:pPr>
            <a:r>
              <a:rPr lang="en-US" b="1" u="sng" dirty="0"/>
              <a:t>Navigator –Social Services</a:t>
            </a:r>
          </a:p>
          <a:p>
            <a:pPr lvl="1"/>
            <a:r>
              <a:rPr lang="en-US" dirty="0"/>
              <a:t>New Jersey Integrated Care for Kinds</a:t>
            </a:r>
          </a:p>
          <a:p>
            <a:pPr lvl="1"/>
            <a:r>
              <a:rPr lang="en-US" dirty="0"/>
              <a:t>Medicaid Service</a:t>
            </a:r>
          </a:p>
          <a:p>
            <a:pPr lvl="1"/>
            <a:r>
              <a:rPr lang="en-US" dirty="0"/>
              <a:t>Medical Service</a:t>
            </a:r>
          </a:p>
          <a:p>
            <a:pPr lvl="1"/>
            <a:r>
              <a:rPr lang="en-US" dirty="0"/>
              <a:t>Faith Based Intervention </a:t>
            </a:r>
          </a:p>
          <a:p>
            <a:pPr lvl="1"/>
            <a:r>
              <a:rPr lang="en-US" dirty="0"/>
              <a:t>Public/Private Social Service</a:t>
            </a:r>
          </a:p>
        </p:txBody>
      </p:sp>
      <p:sp>
        <p:nvSpPr>
          <p:cNvPr id="5" name="Slide Number Placeholder 4">
            <a:extLst>
              <a:ext uri="{FF2B5EF4-FFF2-40B4-BE49-F238E27FC236}">
                <a16:creationId xmlns:a16="http://schemas.microsoft.com/office/drawing/2014/main" id="{E0FA5E5D-D6F2-4DA9-A986-9ADEC1EEF628}"/>
              </a:ext>
            </a:extLst>
          </p:cNvPr>
          <p:cNvSpPr>
            <a:spLocks noGrp="1"/>
          </p:cNvSpPr>
          <p:nvPr>
            <p:ph type="sldNum" sz="quarter" idx="12"/>
          </p:nvPr>
        </p:nvSpPr>
        <p:spPr/>
        <p:txBody>
          <a:bodyPr/>
          <a:lstStyle/>
          <a:p>
            <a:fld id="{A3D1C70C-36A2-44FC-A083-98959550CFF4}" type="slidenum">
              <a:rPr lang="en-US" smtClean="0"/>
              <a:t>49</a:t>
            </a:fld>
            <a:endParaRPr lang="en-US" dirty="0"/>
          </a:p>
        </p:txBody>
      </p:sp>
    </p:spTree>
    <p:extLst>
      <p:ext uri="{BB962C8B-B14F-4D97-AF65-F5344CB8AC3E}">
        <p14:creationId xmlns:p14="http://schemas.microsoft.com/office/powerpoint/2010/main" val="3436663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F17E-1207-43E4-A01B-F5BF1BD679CD}"/>
              </a:ext>
            </a:extLst>
          </p:cNvPr>
          <p:cNvSpPr>
            <a:spLocks noGrp="1"/>
          </p:cNvSpPr>
          <p:nvPr>
            <p:ph type="title"/>
          </p:nvPr>
        </p:nvSpPr>
        <p:spPr>
          <a:xfrm>
            <a:off x="0" y="2065807"/>
            <a:ext cx="12192000" cy="2726386"/>
          </a:xfrm>
        </p:spPr>
        <p:txBody>
          <a:bodyPr>
            <a:normAutofit/>
          </a:bodyPr>
          <a:lstStyle/>
          <a:p>
            <a:r>
              <a:rPr lang="en-US" sz="4000" dirty="0"/>
              <a:t>ARP IDEA</a:t>
            </a:r>
            <a:br>
              <a:rPr lang="en-US" sz="4000" dirty="0"/>
            </a:br>
            <a:br>
              <a:rPr lang="en-US" sz="4000" dirty="0"/>
            </a:br>
            <a:r>
              <a:rPr lang="en-US" sz="4000" dirty="0"/>
              <a:t>Ms. Barbara Haake, Manager</a:t>
            </a:r>
            <a:br>
              <a:rPr lang="en-US" sz="4000" dirty="0"/>
            </a:br>
            <a:r>
              <a:rPr lang="en-US" sz="4000" dirty="0"/>
              <a:t>Office of Fiscal and Data Services</a:t>
            </a:r>
            <a:endParaRPr lang="en-US" sz="4000" b="1" dirty="0"/>
          </a:p>
        </p:txBody>
      </p:sp>
    </p:spTree>
    <p:extLst>
      <p:ext uri="{BB962C8B-B14F-4D97-AF65-F5344CB8AC3E}">
        <p14:creationId xmlns:p14="http://schemas.microsoft.com/office/powerpoint/2010/main" val="5521823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0E060-01D3-4F69-AD2D-9843417133B3}"/>
              </a:ext>
            </a:extLst>
          </p:cNvPr>
          <p:cNvSpPr>
            <a:spLocks noGrp="1"/>
          </p:cNvSpPr>
          <p:nvPr>
            <p:ph type="title"/>
          </p:nvPr>
        </p:nvSpPr>
        <p:spPr/>
        <p:txBody>
          <a:bodyPr/>
          <a:lstStyle/>
          <a:p>
            <a:pPr algn="ctr"/>
            <a:r>
              <a:rPr lang="en-US" dirty="0"/>
              <a:t>ARP-HCY I / M.O.E.S.C. ~ Region III (7 of 7)</a:t>
            </a:r>
          </a:p>
        </p:txBody>
      </p:sp>
      <p:sp>
        <p:nvSpPr>
          <p:cNvPr id="3" name="Content Placeholder 2">
            <a:extLst>
              <a:ext uri="{FF2B5EF4-FFF2-40B4-BE49-F238E27FC236}">
                <a16:creationId xmlns:a16="http://schemas.microsoft.com/office/drawing/2014/main" id="{048DE21A-E01B-4375-8467-7079C0950067}"/>
              </a:ext>
            </a:extLst>
          </p:cNvPr>
          <p:cNvSpPr>
            <a:spLocks noGrp="1"/>
          </p:cNvSpPr>
          <p:nvPr>
            <p:ph idx="1"/>
          </p:nvPr>
        </p:nvSpPr>
        <p:spPr>
          <a:xfrm>
            <a:off x="146292" y="957942"/>
            <a:ext cx="11890272" cy="3835557"/>
          </a:xfrm>
        </p:spPr>
        <p:txBody>
          <a:bodyPr/>
          <a:lstStyle/>
          <a:p>
            <a:pPr marL="0" indent="0">
              <a:buNone/>
            </a:pPr>
            <a:r>
              <a:rPr lang="en-US" b="1" u="sng" dirty="0"/>
              <a:t>Additional ARP–HCY I Additional Services </a:t>
            </a:r>
          </a:p>
          <a:p>
            <a:pPr>
              <a:lnSpc>
                <a:spcPct val="50000"/>
              </a:lnSpc>
              <a:spcBef>
                <a:spcPts val="600"/>
              </a:spcBef>
            </a:pPr>
            <a:r>
              <a:rPr lang="en-US" dirty="0"/>
              <a:t>Strategic Plan –Bid Agency</a:t>
            </a:r>
          </a:p>
          <a:p>
            <a:pPr>
              <a:lnSpc>
                <a:spcPct val="50000"/>
              </a:lnSpc>
              <a:spcBef>
                <a:spcPts val="600"/>
              </a:spcBef>
            </a:pPr>
            <a:r>
              <a:rPr lang="en-US" dirty="0"/>
              <a:t>Inter-faith Hospitality Network</a:t>
            </a:r>
          </a:p>
          <a:p>
            <a:pPr>
              <a:lnSpc>
                <a:spcPct val="50000"/>
              </a:lnSpc>
              <a:spcBef>
                <a:spcPts val="600"/>
              </a:spcBef>
            </a:pPr>
            <a:r>
              <a:rPr lang="en-US" dirty="0"/>
              <a:t>Faith Based Intervention</a:t>
            </a:r>
          </a:p>
          <a:p>
            <a:pPr>
              <a:lnSpc>
                <a:spcPct val="50000"/>
              </a:lnSpc>
              <a:spcBef>
                <a:spcPts val="600"/>
              </a:spcBef>
            </a:pPr>
            <a:r>
              <a:rPr lang="en-US" dirty="0"/>
              <a:t>Family Promise</a:t>
            </a:r>
          </a:p>
          <a:p>
            <a:pPr>
              <a:lnSpc>
                <a:spcPct val="50000"/>
              </a:lnSpc>
              <a:spcBef>
                <a:spcPts val="600"/>
              </a:spcBef>
            </a:pPr>
            <a:r>
              <a:rPr lang="en-US" dirty="0"/>
              <a:t>180 Turning Lives Around</a:t>
            </a:r>
          </a:p>
          <a:p>
            <a:pPr>
              <a:lnSpc>
                <a:spcPct val="50000"/>
              </a:lnSpc>
              <a:spcBef>
                <a:spcPts val="600"/>
              </a:spcBef>
              <a:spcAft>
                <a:spcPts val="600"/>
              </a:spcAft>
            </a:pPr>
            <a:r>
              <a:rPr lang="en-US" dirty="0"/>
              <a:t>Dottie’s House</a:t>
            </a:r>
          </a:p>
          <a:p>
            <a:pPr>
              <a:lnSpc>
                <a:spcPct val="100000"/>
              </a:lnSpc>
              <a:spcBef>
                <a:spcPts val="600"/>
              </a:spcBef>
              <a:spcAft>
                <a:spcPts val="0"/>
              </a:spcAft>
            </a:pPr>
            <a:r>
              <a:rPr lang="en-US" dirty="0"/>
              <a:t>Harbor House</a:t>
            </a:r>
          </a:p>
          <a:p>
            <a:pPr>
              <a:lnSpc>
                <a:spcPct val="100000"/>
              </a:lnSpc>
              <a:spcBef>
                <a:spcPts val="600"/>
              </a:spcBef>
              <a:spcAft>
                <a:spcPts val="0"/>
              </a:spcAft>
            </a:pPr>
            <a:r>
              <a:rPr lang="en-US" dirty="0" err="1"/>
              <a:t>HomeFront</a:t>
            </a:r>
            <a:endParaRPr lang="en-US" dirty="0"/>
          </a:p>
          <a:p>
            <a:pPr>
              <a:lnSpc>
                <a:spcPct val="100000"/>
              </a:lnSpc>
              <a:spcBef>
                <a:spcPts val="600"/>
              </a:spcBef>
              <a:spcAft>
                <a:spcPts val="0"/>
              </a:spcAft>
            </a:pPr>
            <a:r>
              <a:rPr lang="en-US" dirty="0"/>
              <a:t>Women Aware</a:t>
            </a:r>
          </a:p>
          <a:p>
            <a:pPr>
              <a:lnSpc>
                <a:spcPct val="100000"/>
              </a:lnSpc>
              <a:spcBef>
                <a:spcPts val="600"/>
              </a:spcBef>
              <a:spcAft>
                <a:spcPts val="0"/>
              </a:spcAft>
            </a:pPr>
            <a:r>
              <a:rPr lang="en-US" dirty="0"/>
              <a:t>Emergent Transportation to Agency/School of Origin</a:t>
            </a:r>
          </a:p>
          <a:p>
            <a:pPr>
              <a:lnSpc>
                <a:spcPct val="100000"/>
              </a:lnSpc>
              <a:spcBef>
                <a:spcPts val="600"/>
              </a:spcBef>
              <a:spcAft>
                <a:spcPts val="0"/>
              </a:spcAft>
            </a:pPr>
            <a:r>
              <a:rPr lang="en-US" dirty="0"/>
              <a:t>Emergent – Short Term Homeless Transportation</a:t>
            </a:r>
          </a:p>
          <a:p>
            <a:pPr>
              <a:lnSpc>
                <a:spcPct val="50000"/>
              </a:lnSpc>
              <a:spcBef>
                <a:spcPts val="600"/>
              </a:spcBef>
              <a:spcAft>
                <a:spcPts val="600"/>
              </a:spcAft>
            </a:pPr>
            <a:endParaRPr lang="en-US" dirty="0"/>
          </a:p>
          <a:p>
            <a:endParaRPr lang="en-US" dirty="0"/>
          </a:p>
        </p:txBody>
      </p:sp>
      <p:sp>
        <p:nvSpPr>
          <p:cNvPr id="5" name="Slide Number Placeholder 4">
            <a:extLst>
              <a:ext uri="{FF2B5EF4-FFF2-40B4-BE49-F238E27FC236}">
                <a16:creationId xmlns:a16="http://schemas.microsoft.com/office/drawing/2014/main" id="{E68304DB-0D1B-4AAF-BDC0-82E83FF6BEF2}"/>
              </a:ext>
            </a:extLst>
          </p:cNvPr>
          <p:cNvSpPr>
            <a:spLocks noGrp="1"/>
          </p:cNvSpPr>
          <p:nvPr>
            <p:ph type="sldNum" sz="quarter" idx="12"/>
          </p:nvPr>
        </p:nvSpPr>
        <p:spPr/>
        <p:txBody>
          <a:bodyPr/>
          <a:lstStyle/>
          <a:p>
            <a:fld id="{A3D1C70C-36A2-44FC-A083-98959550CFF4}" type="slidenum">
              <a:rPr lang="en-US" smtClean="0"/>
              <a:t>50</a:t>
            </a:fld>
            <a:endParaRPr lang="en-US" dirty="0"/>
          </a:p>
        </p:txBody>
      </p:sp>
    </p:spTree>
    <p:extLst>
      <p:ext uri="{BB962C8B-B14F-4D97-AF65-F5344CB8AC3E}">
        <p14:creationId xmlns:p14="http://schemas.microsoft.com/office/powerpoint/2010/main" val="2246116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F17E-1207-43E4-A01B-F5BF1BD679CD}"/>
              </a:ext>
            </a:extLst>
          </p:cNvPr>
          <p:cNvSpPr>
            <a:spLocks noGrp="1"/>
          </p:cNvSpPr>
          <p:nvPr>
            <p:ph type="title"/>
          </p:nvPr>
        </p:nvSpPr>
        <p:spPr>
          <a:xfrm>
            <a:off x="0" y="2065807"/>
            <a:ext cx="12192000" cy="2726386"/>
          </a:xfrm>
        </p:spPr>
        <p:txBody>
          <a:bodyPr>
            <a:normAutofit fontScale="90000"/>
          </a:bodyPr>
          <a:lstStyle/>
          <a:p>
            <a:r>
              <a:rPr lang="en-US" sz="6000" dirty="0"/>
              <a:t> Hamilton Township School</a:t>
            </a:r>
            <a:br>
              <a:rPr lang="en-US" sz="6000" dirty="0"/>
            </a:br>
            <a:br>
              <a:rPr lang="en-US" sz="6000" dirty="0"/>
            </a:br>
            <a:r>
              <a:rPr lang="en-US" sz="6000" dirty="0"/>
              <a:t>Mr. </a:t>
            </a:r>
            <a:r>
              <a:rPr lang="en-US" sz="6000"/>
              <a:t>Anthony Scotto, Director</a:t>
            </a:r>
            <a:br>
              <a:rPr lang="en-US" sz="6000"/>
            </a:br>
            <a:r>
              <a:rPr lang="en-US" sz="6000"/>
              <a:t>ESEA Programs</a:t>
            </a:r>
            <a:endParaRPr lang="en-US" sz="6000" b="1" dirty="0"/>
          </a:p>
        </p:txBody>
      </p:sp>
    </p:spTree>
    <p:extLst>
      <p:ext uri="{BB962C8B-B14F-4D97-AF65-F5344CB8AC3E}">
        <p14:creationId xmlns:p14="http://schemas.microsoft.com/office/powerpoint/2010/main" val="22112574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52191-5090-4D44-96D1-43EC8029D33C}"/>
              </a:ext>
            </a:extLst>
          </p:cNvPr>
          <p:cNvSpPr>
            <a:spLocks noGrp="1"/>
          </p:cNvSpPr>
          <p:nvPr>
            <p:ph type="title"/>
          </p:nvPr>
        </p:nvSpPr>
        <p:spPr>
          <a:xfrm>
            <a:off x="1250950" y="312214"/>
            <a:ext cx="10515600" cy="850489"/>
          </a:xfrm>
        </p:spPr>
        <p:txBody>
          <a:bodyPr/>
          <a:lstStyle/>
          <a:p>
            <a:pPr algn="ctr">
              <a:lnSpc>
                <a:spcPct val="250000"/>
              </a:lnSpc>
            </a:pPr>
            <a:r>
              <a:rPr lang="en-US" dirty="0"/>
              <a:t>Thank You!</a:t>
            </a:r>
            <a:br>
              <a:rPr lang="en-US" dirty="0"/>
            </a:br>
            <a:r>
              <a:rPr kumimoji="0" lang="en-US" sz="21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New Jersey Department of Education Website</a:t>
            </a:r>
            <a:endParaRPr lang="en-US" dirty="0"/>
          </a:p>
        </p:txBody>
      </p:sp>
      <p:sp>
        <p:nvSpPr>
          <p:cNvPr id="10" name="Text Placeholder 9">
            <a:extLst>
              <a:ext uri="{FF2B5EF4-FFF2-40B4-BE49-F238E27FC236}">
                <a16:creationId xmlns:a16="http://schemas.microsoft.com/office/drawing/2014/main" id="{2225A0A6-473B-44FC-A1CF-D179BD99EF68}"/>
              </a:ext>
            </a:extLst>
          </p:cNvPr>
          <p:cNvSpPr>
            <a:spLocks noGrp="1"/>
          </p:cNvSpPr>
          <p:nvPr>
            <p:ph type="body" sz="quarter" idx="16"/>
          </p:nvPr>
        </p:nvSpPr>
        <p:spPr>
          <a:xfrm>
            <a:off x="3044132" y="1766301"/>
            <a:ext cx="6562725" cy="1032249"/>
          </a:xfrm>
        </p:spPr>
        <p:txBody>
          <a:bodyPr>
            <a:normAutofit/>
          </a:bodyPr>
          <a:lstStyle/>
          <a:p>
            <a:r>
              <a:rPr lang="en-US" dirty="0">
                <a:hlinkClick r:id="rId3" action="ppaction://hlinkfile"/>
              </a:rPr>
              <a:t>nj.gov/education</a:t>
            </a:r>
            <a:endParaRPr lang="en-US" dirty="0"/>
          </a:p>
        </p:txBody>
      </p:sp>
      <p:sp>
        <p:nvSpPr>
          <p:cNvPr id="3" name="Text Placeholder 2">
            <a:extLst>
              <a:ext uri="{FF2B5EF4-FFF2-40B4-BE49-F238E27FC236}">
                <a16:creationId xmlns:a16="http://schemas.microsoft.com/office/drawing/2014/main" id="{FCD6D9F2-D1F4-4857-BF17-599E8311771F}"/>
              </a:ext>
            </a:extLst>
          </p:cNvPr>
          <p:cNvSpPr>
            <a:spLocks noGrp="1"/>
          </p:cNvSpPr>
          <p:nvPr>
            <p:ph type="body" sz="quarter" idx="11"/>
          </p:nvPr>
        </p:nvSpPr>
        <p:spPr>
          <a:xfrm>
            <a:off x="3044132" y="2418292"/>
            <a:ext cx="6562725" cy="876378"/>
          </a:xfrm>
        </p:spPr>
        <p:txBody>
          <a:bodyPr vert="horz" lIns="91440" tIns="45720" rIns="822960" bIns="45720" rtlCol="0" anchor="t">
            <a:normAutofit fontScale="85000" lnSpcReduction="20000"/>
          </a:bodyPr>
          <a:lstStyle/>
          <a:p>
            <a:r>
              <a:rPr lang="en-US" b="1" dirty="0"/>
              <a:t>Questions may be submitted to:</a:t>
            </a:r>
          </a:p>
          <a:p>
            <a:r>
              <a:rPr lang="en-US" b="1" dirty="0"/>
              <a:t> </a:t>
            </a:r>
            <a:r>
              <a:rPr lang="en-US" dirty="0">
                <a:latin typeface="Palatino Linotype"/>
                <a:hlinkClick r:id="rId4"/>
              </a:rPr>
              <a:t> ESSER@doe.nj.gov</a:t>
            </a:r>
            <a:endParaRPr lang="en-US" dirty="0"/>
          </a:p>
          <a:p>
            <a:endParaRPr lang="en-US" dirty="0"/>
          </a:p>
        </p:txBody>
      </p:sp>
      <p:sp>
        <p:nvSpPr>
          <p:cNvPr id="9" name="Rectangle 1">
            <a:extLst>
              <a:ext uri="{FF2B5EF4-FFF2-40B4-BE49-F238E27FC236}">
                <a16:creationId xmlns:a16="http://schemas.microsoft.com/office/drawing/2014/main" id="{35148EB0-A78C-41D4-98FA-D8D37A91FC3E}"/>
              </a:ext>
            </a:extLst>
          </p:cNvPr>
          <p:cNvSpPr>
            <a:spLocks noChangeArrowheads="1"/>
          </p:cNvSpPr>
          <p:nvPr/>
        </p:nvSpPr>
        <p:spPr bwMode="auto">
          <a:xfrm>
            <a:off x="3122613" y="3630097"/>
            <a:ext cx="75341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b="1" dirty="0"/>
              <a:t>Registration now open for the May 18, 2022, ARP ESSER Round Table</a:t>
            </a:r>
            <a:endParaRPr lang="en-US" dirty="0"/>
          </a:p>
        </p:txBody>
      </p:sp>
      <p:sp>
        <p:nvSpPr>
          <p:cNvPr id="12" name="Text Placeholder 11">
            <a:extLst>
              <a:ext uri="{FF2B5EF4-FFF2-40B4-BE49-F238E27FC236}">
                <a16:creationId xmlns:a16="http://schemas.microsoft.com/office/drawing/2014/main" id="{87D4A88E-456F-46F8-907A-D05475223999}"/>
              </a:ext>
            </a:extLst>
          </p:cNvPr>
          <p:cNvSpPr>
            <a:spLocks noGrp="1"/>
          </p:cNvSpPr>
          <p:nvPr>
            <p:ph type="body" sz="quarter" idx="15"/>
          </p:nvPr>
        </p:nvSpPr>
        <p:spPr/>
        <p:txBody>
          <a:bodyPr/>
          <a:lstStyle/>
          <a:p>
            <a:r>
              <a:rPr lang="en-US" dirty="0"/>
              <a:t>Follow Us!</a:t>
            </a:r>
          </a:p>
        </p:txBody>
      </p:sp>
      <p:sp>
        <p:nvSpPr>
          <p:cNvPr id="4" name="Text Placeholder 3">
            <a:extLst>
              <a:ext uri="{FF2B5EF4-FFF2-40B4-BE49-F238E27FC236}">
                <a16:creationId xmlns:a16="http://schemas.microsoft.com/office/drawing/2014/main" id="{25308545-741F-4F64-8419-BA38EC64EFD4}"/>
              </a:ext>
            </a:extLst>
          </p:cNvPr>
          <p:cNvSpPr>
            <a:spLocks noGrp="1"/>
          </p:cNvSpPr>
          <p:nvPr>
            <p:ph type="body" sz="quarter" idx="12"/>
          </p:nvPr>
        </p:nvSpPr>
        <p:spPr>
          <a:xfrm>
            <a:off x="3255800" y="5758805"/>
            <a:ext cx="1984693" cy="492654"/>
          </a:xfrm>
        </p:spPr>
        <p:txBody>
          <a:bodyPr/>
          <a:lstStyle/>
          <a:p>
            <a:r>
              <a:rPr lang="en-US" dirty="0">
                <a:hlinkClick r:id="rId5"/>
              </a:rPr>
              <a:t>Facebook: </a:t>
            </a:r>
            <a:br>
              <a:rPr lang="en-US" dirty="0">
                <a:hlinkClick r:id="rId5"/>
              </a:rPr>
            </a:br>
            <a:r>
              <a:rPr lang="en-US" dirty="0">
                <a:hlinkClick r:id="rId5"/>
              </a:rPr>
              <a:t>@njdeptofed</a:t>
            </a:r>
            <a:endParaRPr lang="en-US" dirty="0"/>
          </a:p>
        </p:txBody>
      </p:sp>
      <p:sp>
        <p:nvSpPr>
          <p:cNvPr id="5" name="Text Placeholder 4">
            <a:extLst>
              <a:ext uri="{FF2B5EF4-FFF2-40B4-BE49-F238E27FC236}">
                <a16:creationId xmlns:a16="http://schemas.microsoft.com/office/drawing/2014/main" id="{3C136C12-D4E7-434D-8898-AD3DD204433C}"/>
              </a:ext>
            </a:extLst>
          </p:cNvPr>
          <p:cNvSpPr>
            <a:spLocks noGrp="1"/>
          </p:cNvSpPr>
          <p:nvPr>
            <p:ph type="body" sz="quarter" idx="13"/>
          </p:nvPr>
        </p:nvSpPr>
        <p:spPr>
          <a:xfrm>
            <a:off x="5511190" y="5790554"/>
            <a:ext cx="2223645" cy="365654"/>
          </a:xfrm>
        </p:spPr>
        <p:txBody>
          <a:bodyPr/>
          <a:lstStyle/>
          <a:p>
            <a:r>
              <a:rPr lang="en-US" dirty="0">
                <a:hlinkClick r:id="rId6"/>
              </a:rPr>
              <a:t>Twitter: @NewJerseyDOE</a:t>
            </a:r>
            <a:endParaRPr lang="en-US" dirty="0"/>
          </a:p>
        </p:txBody>
      </p:sp>
      <p:sp>
        <p:nvSpPr>
          <p:cNvPr id="6" name="Text Placeholder 5">
            <a:extLst>
              <a:ext uri="{FF2B5EF4-FFF2-40B4-BE49-F238E27FC236}">
                <a16:creationId xmlns:a16="http://schemas.microsoft.com/office/drawing/2014/main" id="{A3D22032-A2E9-474A-B97F-DA8B434CB647}"/>
              </a:ext>
            </a:extLst>
          </p:cNvPr>
          <p:cNvSpPr>
            <a:spLocks noGrp="1"/>
          </p:cNvSpPr>
          <p:nvPr>
            <p:ph type="body" sz="quarter" idx="14"/>
          </p:nvPr>
        </p:nvSpPr>
        <p:spPr>
          <a:xfrm>
            <a:off x="7899783" y="5790554"/>
            <a:ext cx="2541145" cy="175154"/>
          </a:xfrm>
        </p:spPr>
        <p:txBody>
          <a:bodyPr/>
          <a:lstStyle/>
          <a:p>
            <a:r>
              <a:rPr lang="en-US" dirty="0">
                <a:hlinkClick r:id="rId7"/>
              </a:rPr>
              <a:t>Instagram: </a:t>
            </a:r>
            <a:br>
              <a:rPr lang="en-US" dirty="0">
                <a:hlinkClick r:id="rId7"/>
              </a:rPr>
            </a:br>
            <a:r>
              <a:rPr lang="en-US" dirty="0">
                <a:hlinkClick r:id="rId7"/>
              </a:rPr>
              <a:t>@NewJerseyDoe</a:t>
            </a:r>
            <a:endParaRPr lang="en-US" dirty="0"/>
          </a:p>
        </p:txBody>
      </p:sp>
      <p:sp>
        <p:nvSpPr>
          <p:cNvPr id="7" name="Slide Number Placeholder 6">
            <a:extLst>
              <a:ext uri="{FF2B5EF4-FFF2-40B4-BE49-F238E27FC236}">
                <a16:creationId xmlns:a16="http://schemas.microsoft.com/office/drawing/2014/main" id="{C2FDF558-8228-4BD1-833C-89127EDFC028}"/>
              </a:ext>
            </a:extLst>
          </p:cNvPr>
          <p:cNvSpPr>
            <a:spLocks noGrp="1"/>
          </p:cNvSpPr>
          <p:nvPr>
            <p:ph type="sldNum" sz="quarter" idx="10"/>
          </p:nvPr>
        </p:nvSpPr>
        <p:spPr/>
        <p:txBody>
          <a:bodyPr/>
          <a:lstStyle/>
          <a:p>
            <a:fld id="{1929936C-68CC-48AF-8CF3-4B03BC21D04D}" type="slidenum">
              <a:rPr lang="en-US" smtClean="0"/>
              <a:pPr/>
              <a:t>52</a:t>
            </a:fld>
            <a:endParaRPr lang="en-US" dirty="0"/>
          </a:p>
        </p:txBody>
      </p:sp>
    </p:spTree>
    <p:extLst>
      <p:ext uri="{BB962C8B-B14F-4D97-AF65-F5344CB8AC3E}">
        <p14:creationId xmlns:p14="http://schemas.microsoft.com/office/powerpoint/2010/main" val="602804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539E1-1FC8-41C2-804A-CDF51F0E9B0D}"/>
              </a:ext>
            </a:extLst>
          </p:cNvPr>
          <p:cNvSpPr>
            <a:spLocks noGrp="1"/>
          </p:cNvSpPr>
          <p:nvPr>
            <p:ph type="title"/>
          </p:nvPr>
        </p:nvSpPr>
        <p:spPr/>
        <p:txBody>
          <a:bodyPr/>
          <a:lstStyle/>
          <a:p>
            <a:r>
              <a:rPr lang="en-US" dirty="0"/>
              <a:t>ARP IDEA Supplemental Award</a:t>
            </a:r>
          </a:p>
        </p:txBody>
      </p:sp>
      <p:sp>
        <p:nvSpPr>
          <p:cNvPr id="3" name="Content Placeholder 2">
            <a:extLst>
              <a:ext uri="{FF2B5EF4-FFF2-40B4-BE49-F238E27FC236}">
                <a16:creationId xmlns:a16="http://schemas.microsoft.com/office/drawing/2014/main" id="{3391C9DD-86B0-48E6-A889-C84AA8024506}"/>
              </a:ext>
            </a:extLst>
          </p:cNvPr>
          <p:cNvSpPr>
            <a:spLocks noGrp="1"/>
          </p:cNvSpPr>
          <p:nvPr>
            <p:ph idx="1"/>
          </p:nvPr>
        </p:nvSpPr>
        <p:spPr/>
        <p:txBody>
          <a:bodyPr/>
          <a:lstStyle/>
          <a:p>
            <a:pPr marL="0" indent="0">
              <a:buNone/>
            </a:pPr>
            <a:r>
              <a:rPr lang="en-US" dirty="0"/>
              <a:t>IDEA Part B Section 611: $74,068,356 (Basic)</a:t>
            </a:r>
          </a:p>
        </p:txBody>
      </p:sp>
      <p:pic>
        <p:nvPicPr>
          <p:cNvPr id="6" name="Picture 5" descr="Picture of the table detailing New Jersey's ARP IDEA Basic award.">
            <a:extLst>
              <a:ext uri="{FF2B5EF4-FFF2-40B4-BE49-F238E27FC236}">
                <a16:creationId xmlns:a16="http://schemas.microsoft.com/office/drawing/2014/main" id="{E28EDB54-6B98-4DFC-8902-4FDEF40FEA36}"/>
              </a:ext>
            </a:extLst>
          </p:cNvPr>
          <p:cNvPicPr>
            <a:picLocks noChangeAspect="1"/>
          </p:cNvPicPr>
          <p:nvPr/>
        </p:nvPicPr>
        <p:blipFill>
          <a:blip r:embed="rId3"/>
          <a:stretch>
            <a:fillRect/>
          </a:stretch>
        </p:blipFill>
        <p:spPr>
          <a:xfrm>
            <a:off x="819150" y="2113499"/>
            <a:ext cx="10039350" cy="1474269"/>
          </a:xfrm>
          <a:prstGeom prst="rect">
            <a:avLst/>
          </a:prstGeom>
        </p:spPr>
      </p:pic>
      <p:sp>
        <p:nvSpPr>
          <p:cNvPr id="4" name="Content Placeholder 3">
            <a:extLst>
              <a:ext uri="{FF2B5EF4-FFF2-40B4-BE49-F238E27FC236}">
                <a16:creationId xmlns:a16="http://schemas.microsoft.com/office/drawing/2014/main" id="{9A8B80F8-D32E-4EDF-AA31-6741F66A2EDD}"/>
              </a:ext>
            </a:extLst>
          </p:cNvPr>
          <p:cNvSpPr>
            <a:spLocks noGrp="1"/>
          </p:cNvSpPr>
          <p:nvPr>
            <p:ph idx="13"/>
          </p:nvPr>
        </p:nvSpPr>
        <p:spPr/>
        <p:txBody>
          <a:bodyPr/>
          <a:lstStyle/>
          <a:p>
            <a:pPr marL="0" indent="0">
              <a:buNone/>
            </a:pPr>
            <a:r>
              <a:rPr lang="en-US" dirty="0"/>
              <a:t>IDEA Part B Section 619: $5,794,766 (Preschool)</a:t>
            </a:r>
          </a:p>
        </p:txBody>
      </p:sp>
      <p:pic>
        <p:nvPicPr>
          <p:cNvPr id="7" name="Picture 6" descr="Picture of the table detailing New Jersey's ARP IDEA Preschool award.">
            <a:extLst>
              <a:ext uri="{FF2B5EF4-FFF2-40B4-BE49-F238E27FC236}">
                <a16:creationId xmlns:a16="http://schemas.microsoft.com/office/drawing/2014/main" id="{F23DBC00-0548-437D-A1CA-01EA351B4913}"/>
              </a:ext>
            </a:extLst>
          </p:cNvPr>
          <p:cNvPicPr>
            <a:picLocks noChangeAspect="1"/>
          </p:cNvPicPr>
          <p:nvPr/>
        </p:nvPicPr>
        <p:blipFill>
          <a:blip r:embed="rId4"/>
          <a:stretch>
            <a:fillRect/>
          </a:stretch>
        </p:blipFill>
        <p:spPr>
          <a:xfrm>
            <a:off x="819150" y="4515551"/>
            <a:ext cx="10039350" cy="1065198"/>
          </a:xfrm>
          <a:prstGeom prst="rect">
            <a:avLst/>
          </a:prstGeom>
        </p:spPr>
      </p:pic>
      <p:sp>
        <p:nvSpPr>
          <p:cNvPr id="5" name="Slide Number Placeholder 4">
            <a:extLst>
              <a:ext uri="{FF2B5EF4-FFF2-40B4-BE49-F238E27FC236}">
                <a16:creationId xmlns:a16="http://schemas.microsoft.com/office/drawing/2014/main" id="{8C64C78C-536D-419B-8896-4492D26DF9F6}"/>
              </a:ext>
            </a:extLst>
          </p:cNvPr>
          <p:cNvSpPr>
            <a:spLocks noGrp="1"/>
          </p:cNvSpPr>
          <p:nvPr>
            <p:ph type="sldNum" sz="quarter" idx="12"/>
          </p:nvPr>
        </p:nvSpPr>
        <p:spPr/>
        <p:txBody>
          <a:bodyPr/>
          <a:lstStyle/>
          <a:p>
            <a:fld id="{A3D1C70C-36A2-44FC-A083-98959550CFF4}" type="slidenum">
              <a:rPr lang="en-US" smtClean="0"/>
              <a:t>6</a:t>
            </a:fld>
            <a:endParaRPr lang="en-US" dirty="0"/>
          </a:p>
        </p:txBody>
      </p:sp>
    </p:spTree>
    <p:extLst>
      <p:ext uri="{BB962C8B-B14F-4D97-AF65-F5344CB8AC3E}">
        <p14:creationId xmlns:p14="http://schemas.microsoft.com/office/powerpoint/2010/main" val="4077444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C0CF6-E451-4809-9A87-6749631E834C}"/>
              </a:ext>
            </a:extLst>
          </p:cNvPr>
          <p:cNvSpPr>
            <a:spLocks noGrp="1"/>
          </p:cNvSpPr>
          <p:nvPr>
            <p:ph type="title"/>
          </p:nvPr>
        </p:nvSpPr>
        <p:spPr/>
        <p:txBody>
          <a:bodyPr/>
          <a:lstStyle/>
          <a:p>
            <a:r>
              <a:rPr lang="en-US" dirty="0"/>
              <a:t>ARP IDEA Allocation</a:t>
            </a:r>
          </a:p>
        </p:txBody>
      </p:sp>
      <p:sp>
        <p:nvSpPr>
          <p:cNvPr id="3" name="Text Placeholder 2">
            <a:extLst>
              <a:ext uri="{FF2B5EF4-FFF2-40B4-BE49-F238E27FC236}">
                <a16:creationId xmlns:a16="http://schemas.microsoft.com/office/drawing/2014/main" id="{AD492CB4-209A-407F-A9EE-F7182E076558}"/>
              </a:ext>
            </a:extLst>
          </p:cNvPr>
          <p:cNvSpPr>
            <a:spLocks noGrp="1"/>
          </p:cNvSpPr>
          <p:nvPr>
            <p:ph type="body" sz="quarter" idx="11"/>
          </p:nvPr>
        </p:nvSpPr>
        <p:spPr/>
        <p:txBody>
          <a:bodyPr>
            <a:normAutofit/>
          </a:bodyPr>
          <a:lstStyle/>
          <a:p>
            <a:endParaRPr lang="en-US" dirty="0"/>
          </a:p>
          <a:p>
            <a:r>
              <a:rPr lang="en-US" dirty="0"/>
              <a:t>Funds were allocated directly to school districts, charter schools, renaissance school projects, and state agencies as supplemental awards using the federally required statewide formula.</a:t>
            </a:r>
          </a:p>
          <a:p>
            <a:r>
              <a:rPr lang="en-US" dirty="0"/>
              <a:t>LEAs were required to submit an application through the EWEG system.</a:t>
            </a:r>
          </a:p>
        </p:txBody>
      </p:sp>
      <p:sp>
        <p:nvSpPr>
          <p:cNvPr id="4" name="Slide Number Placeholder 3">
            <a:extLst>
              <a:ext uri="{FF2B5EF4-FFF2-40B4-BE49-F238E27FC236}">
                <a16:creationId xmlns:a16="http://schemas.microsoft.com/office/drawing/2014/main" id="{0011A495-0348-4D03-8761-EE6878983462}"/>
              </a:ext>
            </a:extLst>
          </p:cNvPr>
          <p:cNvSpPr>
            <a:spLocks noGrp="1"/>
          </p:cNvSpPr>
          <p:nvPr>
            <p:ph type="sldNum" sz="quarter" idx="10"/>
          </p:nvPr>
        </p:nvSpPr>
        <p:spPr/>
        <p:txBody>
          <a:bodyPr/>
          <a:lstStyle/>
          <a:p>
            <a:fld id="{A3D1C70C-36A2-44FC-A083-98959550CFF4}" type="slidenum">
              <a:rPr lang="en-US" smtClean="0"/>
              <a:pPr/>
              <a:t>7</a:t>
            </a:fld>
            <a:endParaRPr lang="en-US" dirty="0"/>
          </a:p>
        </p:txBody>
      </p:sp>
    </p:spTree>
    <p:extLst>
      <p:ext uri="{BB962C8B-B14F-4D97-AF65-F5344CB8AC3E}">
        <p14:creationId xmlns:p14="http://schemas.microsoft.com/office/powerpoint/2010/main" val="2471063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dirty="0"/>
              <a:t>ARP IDEA </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p:txBody>
          <a:bodyPr vert="horz" lIns="91440" tIns="45720" rIns="274320" bIns="45720" rtlCol="0" anchor="t">
            <a:noAutofit/>
          </a:bodyPr>
          <a:lstStyle/>
          <a:p>
            <a:pPr>
              <a:spcBef>
                <a:spcPts val="0"/>
              </a:spcBef>
              <a:spcAft>
                <a:spcPts val="2100"/>
              </a:spcAft>
            </a:pPr>
            <a:r>
              <a:rPr lang="en-US" sz="2800" dirty="0">
                <a:latin typeface="Palatino Linotype"/>
              </a:rPr>
              <a:t>LEAs obligate these funds beginning July 1, 2021 through September 30, 2023. This maximum period includes a 15-month period of initial availability, plus a 12-month period for carryover;</a:t>
            </a:r>
          </a:p>
          <a:p>
            <a:pPr>
              <a:spcBef>
                <a:spcPts val="0"/>
              </a:spcBef>
              <a:spcAft>
                <a:spcPts val="2100"/>
              </a:spcAft>
            </a:pPr>
            <a:r>
              <a:rPr lang="en-US" sz="2800" dirty="0"/>
              <a:t>LEAs were encouraged to budget these supplemental funds for non-recurring activities as ARP-IDEA is a one-time funding opportunity that will not be available to sustain ongoing activities;</a:t>
            </a:r>
          </a:p>
          <a:p>
            <a:pPr>
              <a:spcBef>
                <a:spcPts val="0"/>
              </a:spcBef>
              <a:spcAft>
                <a:spcPts val="2100"/>
              </a:spcAft>
            </a:pPr>
            <a:r>
              <a:rPr lang="en-US" sz="2800" dirty="0"/>
              <a:t>ARP IDEA funds need to be tracked independently for reporting.</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8</a:t>
            </a:fld>
            <a:endParaRPr lang="en-US" dirty="0"/>
          </a:p>
        </p:txBody>
      </p:sp>
    </p:spTree>
    <p:extLst>
      <p:ext uri="{BB962C8B-B14F-4D97-AF65-F5344CB8AC3E}">
        <p14:creationId xmlns:p14="http://schemas.microsoft.com/office/powerpoint/2010/main" val="3657976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C0CF6-E451-4809-9A87-6749631E834C}"/>
              </a:ext>
            </a:extLst>
          </p:cNvPr>
          <p:cNvSpPr>
            <a:spLocks noGrp="1"/>
          </p:cNvSpPr>
          <p:nvPr>
            <p:ph type="title"/>
          </p:nvPr>
        </p:nvSpPr>
        <p:spPr/>
        <p:txBody>
          <a:bodyPr/>
          <a:lstStyle/>
          <a:p>
            <a:r>
              <a:rPr lang="en-US" dirty="0"/>
              <a:t>ARP IDEA Use of Funds</a:t>
            </a:r>
          </a:p>
        </p:txBody>
      </p:sp>
      <p:sp>
        <p:nvSpPr>
          <p:cNvPr id="3" name="Text Placeholder 2">
            <a:extLst>
              <a:ext uri="{FF2B5EF4-FFF2-40B4-BE49-F238E27FC236}">
                <a16:creationId xmlns:a16="http://schemas.microsoft.com/office/drawing/2014/main" id="{AD492CB4-209A-407F-A9EE-F7182E076558}"/>
              </a:ext>
            </a:extLst>
          </p:cNvPr>
          <p:cNvSpPr>
            <a:spLocks noGrp="1"/>
          </p:cNvSpPr>
          <p:nvPr>
            <p:ph type="body" sz="quarter" idx="11"/>
          </p:nvPr>
        </p:nvSpPr>
        <p:spPr/>
        <p:txBody>
          <a:bodyPr vert="horz" lIns="91440" tIns="45720" rIns="822960" bIns="45720" rtlCol="0" anchor="t">
            <a:normAutofit/>
          </a:bodyPr>
          <a:lstStyle/>
          <a:p>
            <a:r>
              <a:rPr lang="en-US" dirty="0">
                <a:latin typeface="Palatino Linotype"/>
              </a:rPr>
              <a:t>ARP IDEA funds are:</a:t>
            </a:r>
            <a:endParaRPr lang="en-US" dirty="0"/>
          </a:p>
          <a:p>
            <a:pPr lvl="1"/>
            <a:r>
              <a:rPr lang="en-US" dirty="0">
                <a:latin typeface="Palatino Linotype"/>
              </a:rPr>
              <a:t> Supplemental to IDEA Part B;</a:t>
            </a:r>
            <a:endParaRPr lang="en-US" dirty="0"/>
          </a:p>
          <a:p>
            <a:pPr lvl="1"/>
            <a:r>
              <a:rPr lang="en-US" dirty="0">
                <a:latin typeface="Palatino Linotype"/>
              </a:rPr>
              <a:t>Have the same allowable uses as IDEA, Part B; and</a:t>
            </a:r>
          </a:p>
          <a:p>
            <a:pPr lvl="1"/>
            <a:r>
              <a:rPr lang="en-US" dirty="0">
                <a:latin typeface="Palatino Linotype"/>
              </a:rPr>
              <a:t>Subject to the same requirements as IDEA, Part B, including:</a:t>
            </a:r>
            <a:endParaRPr lang="en-US" dirty="0"/>
          </a:p>
          <a:p>
            <a:pPr lvl="2"/>
            <a:r>
              <a:rPr lang="en-US" dirty="0">
                <a:latin typeface="Palatino Linotype"/>
              </a:rPr>
              <a:t>LEA Determinations for Significant Disproportionality;</a:t>
            </a:r>
            <a:endParaRPr lang="en-US" dirty="0"/>
          </a:p>
          <a:p>
            <a:pPr lvl="2"/>
            <a:r>
              <a:rPr lang="en-US" dirty="0">
                <a:latin typeface="Palatino Linotype"/>
              </a:rPr>
              <a:t>Provision of Equitable Services (Proportionate Share); and</a:t>
            </a:r>
            <a:endParaRPr lang="en-US" dirty="0"/>
          </a:p>
          <a:p>
            <a:pPr lvl="2"/>
            <a:r>
              <a:rPr lang="en-US" dirty="0">
                <a:latin typeface="Palatino Linotype"/>
              </a:rPr>
              <a:t>Maintenance of Effort (MOE)</a:t>
            </a:r>
            <a:endParaRPr lang="en-US" dirty="0"/>
          </a:p>
        </p:txBody>
      </p:sp>
      <p:sp>
        <p:nvSpPr>
          <p:cNvPr id="4" name="Slide Number Placeholder 3">
            <a:extLst>
              <a:ext uri="{FF2B5EF4-FFF2-40B4-BE49-F238E27FC236}">
                <a16:creationId xmlns:a16="http://schemas.microsoft.com/office/drawing/2014/main" id="{0011A495-0348-4D03-8761-EE6878983462}"/>
              </a:ext>
            </a:extLst>
          </p:cNvPr>
          <p:cNvSpPr>
            <a:spLocks noGrp="1"/>
          </p:cNvSpPr>
          <p:nvPr>
            <p:ph type="sldNum" sz="quarter" idx="10"/>
          </p:nvPr>
        </p:nvSpPr>
        <p:spPr/>
        <p:txBody>
          <a:bodyPr/>
          <a:lstStyle/>
          <a:p>
            <a:fld id="{A3D1C70C-36A2-44FC-A083-98959550CFF4}" type="slidenum">
              <a:rPr lang="en-US" smtClean="0"/>
              <a:pPr/>
              <a:t>9</a:t>
            </a:fld>
            <a:endParaRPr lang="en-US" dirty="0"/>
          </a:p>
        </p:txBody>
      </p:sp>
    </p:spTree>
    <p:extLst>
      <p:ext uri="{BB962C8B-B14F-4D97-AF65-F5344CB8AC3E}">
        <p14:creationId xmlns:p14="http://schemas.microsoft.com/office/powerpoint/2010/main" val="522117637"/>
      </p:ext>
    </p:extLst>
  </p:cSld>
  <p:clrMapOvr>
    <a:masterClrMapping/>
  </p:clrMapOvr>
</p:sld>
</file>

<file path=ppt/theme/theme1.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7DB005D5-9A20-4F54-BDDB-3F0B58CF7C39}" vid="{8F5B3E5E-17D6-48F5-9A13-48CA22833D02}"/>
    </a:ext>
  </a:extLst>
</a:theme>
</file>

<file path=ppt/theme/theme2.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7DB005D5-9A20-4F54-BDDB-3F0B58CF7C39}" vid="{8555BBD0-58EB-40D3-92E2-3F2E5ED552CF}"/>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7DB005D5-9A20-4F54-BDDB-3F0B58CF7C39}" vid="{0363114F-E39A-4520-852A-5684BFE7891B}"/>
    </a:ext>
  </a:extLst>
</a:theme>
</file>

<file path=ppt/theme/theme4.xml><?xml version="1.0" encoding="utf-8"?>
<a:theme xmlns:a="http://schemas.openxmlformats.org/drawingml/2006/main" name="1_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7DB005D5-9A20-4F54-BDDB-3F0B58CF7C39}" vid="{8F5B3E5E-17D6-48F5-9A13-48CA22833D02}"/>
    </a:ext>
  </a:extLst>
</a:theme>
</file>

<file path=ppt/theme/theme5.xml><?xml version="1.0" encoding="utf-8"?>
<a:theme xmlns:a="http://schemas.openxmlformats.org/drawingml/2006/main" name="1_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Widescreen  -  Read-Only" id="{C59D137A-502B-4AE3-BFA8-EAB911F90DD9}" vid="{9DF51BEE-0EBD-4C05-BE34-DC7312BF5F9B}"/>
    </a:ext>
  </a:extLst>
</a:theme>
</file>

<file path=ppt/theme/theme6.xml><?xml version="1.0" encoding="utf-8"?>
<a:theme xmlns:a="http://schemas.openxmlformats.org/drawingml/2006/main" name="2_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d TICOP Presentation - 9-23-2021.potx" id="{26BE1D04-D970-4612-B783-F93DAD06BEA7}" vid="{C512B116-3601-4E61-A264-B27E7C631BB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857EA0679F646974BD4BF5487B317" ma:contentTypeVersion="13" ma:contentTypeDescription="Create a new document." ma:contentTypeScope="" ma:versionID="396b28bf2d55f152d3b7352929995728">
  <xsd:schema xmlns:xsd="http://www.w3.org/2001/XMLSchema" xmlns:xs="http://www.w3.org/2001/XMLSchema" xmlns:p="http://schemas.microsoft.com/office/2006/metadata/properties" xmlns:ns2="9aa51604-3ab8-43f9-a458-517f976e6416" xmlns:ns3="180e0ec4-ef6c-4ce6-99c3-a5f5c6d726d2" targetNamespace="http://schemas.microsoft.com/office/2006/metadata/properties" ma:root="true" ma:fieldsID="f27e357af2a2e0d812c3d431830f57a4" ns2:_="" ns3:_="">
    <xsd:import namespace="9aa51604-3ab8-43f9-a458-517f976e6416"/>
    <xsd:import namespace="180e0ec4-ef6c-4ce6-99c3-a5f5c6d726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a51604-3ab8-43f9-a458-517f976e64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f2b5c3f-4ce5-4420-9db3-cd80330d6d0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0e0ec4-ef6c-4ce6-99c3-a5f5c6d726d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1be2e9-edbe-4092-80d8-dff0332559ef}" ma:internalName="TaxCatchAll" ma:showField="CatchAllData" ma:web="180e0ec4-ef6c-4ce6-99c3-a5f5c6d726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a51604-3ab8-43f9-a458-517f976e6416">
      <Terms xmlns="http://schemas.microsoft.com/office/infopath/2007/PartnerControls"/>
    </lcf76f155ced4ddcb4097134ff3c332f>
    <TaxCatchAll xmlns="180e0ec4-ef6c-4ce6-99c3-a5f5c6d726d2" xsi:nil="true"/>
  </documentManagement>
</p:properties>
</file>

<file path=customXml/itemProps1.xml><?xml version="1.0" encoding="utf-8"?>
<ds:datastoreItem xmlns:ds="http://schemas.openxmlformats.org/officeDocument/2006/customXml" ds:itemID="{4070A91D-949F-4841-8342-B1FE39CB8F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a51604-3ab8-43f9-a458-517f976e6416"/>
    <ds:schemaRef ds:uri="180e0ec4-ef6c-4ce6-99c3-a5f5c6d726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AD61DD-F7AE-47C3-8201-9CC491FDCE43}">
  <ds:schemaRefs>
    <ds:schemaRef ds:uri="http://schemas.microsoft.com/sharepoint/v3/contenttype/forms"/>
  </ds:schemaRefs>
</ds:datastoreItem>
</file>

<file path=customXml/itemProps3.xml><?xml version="1.0" encoding="utf-8"?>
<ds:datastoreItem xmlns:ds="http://schemas.openxmlformats.org/officeDocument/2006/customXml" ds:itemID="{28688026-0588-4682-A3DD-FB603ACCFA86}">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180e0ec4-ef6c-4ce6-99c3-a5f5c6d726d2"/>
    <ds:schemaRef ds:uri="http://purl.org/dc/terms/"/>
    <ds:schemaRef ds:uri="http://purl.org/dc/elements/1.1/"/>
    <ds:schemaRef ds:uri="http://schemas.openxmlformats.org/package/2006/metadata/core-properties"/>
    <ds:schemaRef ds:uri="9aa51604-3ab8-43f9-a458-517f976e641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2021 PPT Design Theme</Template>
  <TotalTime>658</TotalTime>
  <Words>3612</Words>
  <Application>Microsoft Office PowerPoint</Application>
  <PresentationFormat>Widescreen</PresentationFormat>
  <Paragraphs>398</Paragraphs>
  <Slides>52</Slides>
  <Notes>34</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52</vt:i4>
      </vt:variant>
    </vt:vector>
  </HeadingPairs>
  <TitlesOfParts>
    <vt:vector size="63" baseType="lpstr">
      <vt:lpstr>Arial</vt:lpstr>
      <vt:lpstr>Bell MT</vt:lpstr>
      <vt:lpstr>Calibri</vt:lpstr>
      <vt:lpstr>Palatino Linotype</vt:lpstr>
      <vt:lpstr>Wingdings</vt:lpstr>
      <vt:lpstr>NJDOE_TitleSlide</vt:lpstr>
      <vt:lpstr>NDJOE_Main</vt:lpstr>
      <vt:lpstr>NJDOE_SectionTitle</vt:lpstr>
      <vt:lpstr>1_NJDOE_TitleSlide</vt:lpstr>
      <vt:lpstr>1_NDJOE_Main</vt:lpstr>
      <vt:lpstr>2_NDJOE_Main</vt:lpstr>
      <vt:lpstr> Elementary and Secondary School Emergency Relief (ESSER) Roundtable Series:    ARP IDEA/ARP Homeless/Stakeholder Engagement</vt:lpstr>
      <vt:lpstr>Using Microsoft Teams</vt:lpstr>
      <vt:lpstr>Agenda </vt:lpstr>
      <vt:lpstr>Welcome</vt:lpstr>
      <vt:lpstr>ARP IDEA  Ms. Barbara Haake, Manager Office of Fiscal and Data Services</vt:lpstr>
      <vt:lpstr>ARP IDEA Supplemental Award</vt:lpstr>
      <vt:lpstr>ARP IDEA Allocation</vt:lpstr>
      <vt:lpstr>ARP IDEA </vt:lpstr>
      <vt:lpstr>ARP IDEA Use of Funds</vt:lpstr>
      <vt:lpstr>ARP IDEA Obligations (1 of 3)</vt:lpstr>
      <vt:lpstr>ARP IDEA Obligations (2 of 3)</vt:lpstr>
      <vt:lpstr>ARP IDEA Obligations (3 of 3)</vt:lpstr>
      <vt:lpstr>Braiding</vt:lpstr>
      <vt:lpstr>Examples of Braiding</vt:lpstr>
      <vt:lpstr>Coordinating Funds to Sustain ESSER Initiatives</vt:lpstr>
      <vt:lpstr>Coordinating Funds to Sustain ESSER Initiatives cont.</vt:lpstr>
      <vt:lpstr>Links</vt:lpstr>
      <vt:lpstr>ARP Homeless Youth Fund  Ms. Tamira Chapman Office of Supplemental Support Services</vt:lpstr>
      <vt:lpstr>About ARP-HCY Funds</vt:lpstr>
      <vt:lpstr>McKinney-Vento Homeless Assistance Act</vt:lpstr>
      <vt:lpstr> ARP-HCY Funding</vt:lpstr>
      <vt:lpstr>MV Learning </vt:lpstr>
      <vt:lpstr>Use of Funds</vt:lpstr>
      <vt:lpstr>Priority Use of Funds</vt:lpstr>
      <vt:lpstr>ARP-HCY Implementation (1 of 2)</vt:lpstr>
      <vt:lpstr>ARP-HCY Implementation (2 of 2) </vt:lpstr>
      <vt:lpstr>Thank You!  New Jersey McKinney-Vento Education for Homeless Children and Youth Program</vt:lpstr>
      <vt:lpstr>ESEA Stakeholder Engagement</vt:lpstr>
      <vt:lpstr> ESEA Citations</vt:lpstr>
      <vt:lpstr>Needs Assessment and Continuous Improvement Cycle</vt:lpstr>
      <vt:lpstr> Stakeholder – Basic Definition</vt:lpstr>
      <vt:lpstr>Engagement – Basic Definition</vt:lpstr>
      <vt:lpstr>Stakeholder Engagement – A Definition</vt:lpstr>
      <vt:lpstr> Types of Stakeholders</vt:lpstr>
      <vt:lpstr> Stakeholders</vt:lpstr>
      <vt:lpstr> Key Steps to Meaningful Engagement</vt:lpstr>
      <vt:lpstr> Engagement by…….</vt:lpstr>
      <vt:lpstr> How to Strengthen Stakeholder Engagement</vt:lpstr>
      <vt:lpstr> Stakeholder Engagement: Questions to Consider</vt:lpstr>
      <vt:lpstr>Stakeholder Engagement: Questions to Consider Cont'd. </vt:lpstr>
      <vt:lpstr> Benefits of Stakeholder Engagement</vt:lpstr>
      <vt:lpstr>Thank You!</vt:lpstr>
      <vt:lpstr>ARP-HCY I / M.O.E.S.C  Mr. Alan Ferraro, Region III Director McKinney-Vento Homeless Services &amp;Training</vt:lpstr>
      <vt:lpstr> ARP-HCY I / M.O.E.S.C. ~ Region III (1 of 7)      </vt:lpstr>
      <vt:lpstr>ARP-HCY I / M.O.E.S.C. ~ Region III (2 of 7)</vt:lpstr>
      <vt:lpstr>ARP-HCY I / M.O.E.S.C. ~ Region III (3 of 7)</vt:lpstr>
      <vt:lpstr>ARP-HCY I / M.O.E.S.C. ~ Region III (4 of 7)</vt:lpstr>
      <vt:lpstr>ARP-HCY I / M.O.E.S.C. ~ Region III (5 of 7)</vt:lpstr>
      <vt:lpstr>ARP-HCY I / M.O.E.S.C. ~ Region III (6 of 7)</vt:lpstr>
      <vt:lpstr>ARP-HCY I / M.O.E.S.C. ~ Region III (7 of 7)</vt:lpstr>
      <vt:lpstr> Hamilton Township School  Mr. Anthony Scotto, Director ESEA Programs</vt:lpstr>
      <vt:lpstr>Thank You! New Jersey Department of Education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Rescue Plan ESSER Fund State Level Grants to LEAs</dc:title>
  <dc:creator>Ehling, Kathleen</dc:creator>
  <cp:lastModifiedBy>Leslie Janek</cp:lastModifiedBy>
  <cp:revision>29</cp:revision>
  <dcterms:created xsi:type="dcterms:W3CDTF">2021-09-13T19:29:51Z</dcterms:created>
  <dcterms:modified xsi:type="dcterms:W3CDTF">2022-11-09T06:29:11Z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0x0101006B0857EA0679F646974BD4BF5487B317</vt:lpwstr>
  </property>
  <property fmtid="{D5CDD505-2E9C-101B-9397-08002B2CF9AE}" pid="3" name="MediaServiceImageTags">
    <vt:lpwstr/>
  </property>
</Properties>
</file>